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9"/>
  </p:notesMasterIdLst>
  <p:sldIdLst>
    <p:sldId id="293" r:id="rId2"/>
    <p:sldId id="294" r:id="rId3"/>
    <p:sldId id="346" r:id="rId4"/>
    <p:sldId id="299" r:id="rId5"/>
    <p:sldId id="555" r:id="rId6"/>
    <p:sldId id="570" r:id="rId7"/>
    <p:sldId id="489" r:id="rId8"/>
    <p:sldId id="557" r:id="rId9"/>
    <p:sldId id="552" r:id="rId10"/>
    <p:sldId id="569" r:id="rId11"/>
    <p:sldId id="607" r:id="rId12"/>
    <p:sldId id="660" r:id="rId13"/>
    <p:sldId id="661" r:id="rId14"/>
    <p:sldId id="608" r:id="rId15"/>
    <p:sldId id="609" r:id="rId16"/>
    <p:sldId id="610" r:id="rId17"/>
    <p:sldId id="611" r:id="rId18"/>
    <p:sldId id="612" r:id="rId19"/>
    <p:sldId id="613" r:id="rId20"/>
    <p:sldId id="663" r:id="rId21"/>
    <p:sldId id="662" r:id="rId22"/>
    <p:sldId id="614" r:id="rId23"/>
    <p:sldId id="615" r:id="rId24"/>
    <p:sldId id="616" r:id="rId25"/>
    <p:sldId id="617" r:id="rId26"/>
    <p:sldId id="618" r:id="rId27"/>
    <p:sldId id="620" r:id="rId28"/>
    <p:sldId id="619" r:id="rId29"/>
    <p:sldId id="621" r:id="rId30"/>
    <p:sldId id="622" r:id="rId31"/>
    <p:sldId id="623" r:id="rId32"/>
    <p:sldId id="624" r:id="rId33"/>
    <p:sldId id="625" r:id="rId34"/>
    <p:sldId id="626" r:id="rId35"/>
    <p:sldId id="627" r:id="rId36"/>
    <p:sldId id="628" r:id="rId37"/>
    <p:sldId id="629" r:id="rId38"/>
    <p:sldId id="630" r:id="rId39"/>
    <p:sldId id="631" r:id="rId40"/>
    <p:sldId id="632" r:id="rId41"/>
    <p:sldId id="633" r:id="rId42"/>
    <p:sldId id="634" r:id="rId43"/>
    <p:sldId id="635" r:id="rId44"/>
    <p:sldId id="636" r:id="rId45"/>
    <p:sldId id="637" r:id="rId46"/>
    <p:sldId id="638" r:id="rId47"/>
    <p:sldId id="639" r:id="rId48"/>
    <p:sldId id="640" r:id="rId49"/>
    <p:sldId id="641" r:id="rId50"/>
    <p:sldId id="642" r:id="rId51"/>
    <p:sldId id="643" r:id="rId52"/>
    <p:sldId id="644" r:id="rId53"/>
    <p:sldId id="645" r:id="rId54"/>
    <p:sldId id="646" r:id="rId55"/>
    <p:sldId id="647" r:id="rId56"/>
    <p:sldId id="649" r:id="rId57"/>
    <p:sldId id="648" r:id="rId58"/>
    <p:sldId id="650" r:id="rId59"/>
    <p:sldId id="651" r:id="rId60"/>
    <p:sldId id="652" r:id="rId61"/>
    <p:sldId id="654" r:id="rId62"/>
    <p:sldId id="653" r:id="rId63"/>
    <p:sldId id="655" r:id="rId64"/>
    <p:sldId id="656" r:id="rId65"/>
    <p:sldId id="657" r:id="rId66"/>
    <p:sldId id="556" r:id="rId67"/>
    <p:sldId id="564" r:id="rId68"/>
    <p:sldId id="565" r:id="rId69"/>
    <p:sldId id="567" r:id="rId70"/>
    <p:sldId id="571" r:id="rId71"/>
    <p:sldId id="572" r:id="rId72"/>
    <p:sldId id="573" r:id="rId73"/>
    <p:sldId id="576" r:id="rId74"/>
    <p:sldId id="577" r:id="rId75"/>
    <p:sldId id="579" r:id="rId76"/>
    <p:sldId id="580" r:id="rId77"/>
    <p:sldId id="583" r:id="rId78"/>
    <p:sldId id="584" r:id="rId79"/>
    <p:sldId id="589" r:id="rId80"/>
    <p:sldId id="592" r:id="rId81"/>
    <p:sldId id="581" r:id="rId82"/>
    <p:sldId id="586" r:id="rId83"/>
    <p:sldId id="604" r:id="rId84"/>
    <p:sldId id="595" r:id="rId85"/>
    <p:sldId id="596" r:id="rId86"/>
    <p:sldId id="597" r:id="rId87"/>
    <p:sldId id="598" r:id="rId88"/>
    <p:sldId id="599" r:id="rId89"/>
    <p:sldId id="602" r:id="rId90"/>
    <p:sldId id="603" r:id="rId91"/>
    <p:sldId id="600" r:id="rId92"/>
    <p:sldId id="605" r:id="rId93"/>
    <p:sldId id="606" r:id="rId94"/>
    <p:sldId id="601" r:id="rId95"/>
    <p:sldId id="658" r:id="rId96"/>
    <p:sldId id="566" r:id="rId97"/>
    <p:sldId id="282" r:id="rId98"/>
  </p:sldIdLst>
  <p:sldSz cx="9144000" cy="6858000" type="screen4x3"/>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66"/>
    <a:srgbClr val="D60093"/>
    <a:srgbClr val="3333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688" autoAdjust="0"/>
    <p:restoredTop sz="94660"/>
  </p:normalViewPr>
  <p:slideViewPr>
    <p:cSldViewPr>
      <p:cViewPr varScale="1">
        <p:scale>
          <a:sx n="110" d="100"/>
          <a:sy n="110" d="100"/>
        </p:scale>
        <p:origin x="1278" y="108"/>
      </p:cViewPr>
      <p:guideLst>
        <p:guide orient="horz" pos="2160"/>
        <p:guide pos="2880"/>
      </p:guideLst>
    </p:cSldViewPr>
  </p:slideViewPr>
  <p:notesTextViewPr>
    <p:cViewPr>
      <p:scale>
        <a:sx n="1" d="1"/>
        <a:sy n="1" d="1"/>
      </p:scale>
      <p:origin x="0" y="0"/>
    </p:cViewPr>
  </p:notesTextViewPr>
  <p:sorterViewPr>
    <p:cViewPr>
      <p:scale>
        <a:sx n="100" d="100"/>
        <a:sy n="100" d="100"/>
      </p:scale>
      <p:origin x="0" y="-759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s-MX" dirty="0"/>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E721D5-655F-45D2-B717-3C4CD78C8568}" type="datetimeFigureOut">
              <a:rPr lang="es-MX" smtClean="0"/>
              <a:t>14/08/2022</a:t>
            </a:fld>
            <a:endParaRPr lang="es-MX" dirty="0"/>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s-MX" dirty="0"/>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s-MX" dirty="0"/>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AB4312-99A1-4CE9-ACE7-4C62E9FD90EE}" type="slidenum">
              <a:rPr lang="es-MX" smtClean="0"/>
              <a:t>‹Nº›</a:t>
            </a:fld>
            <a:endParaRPr lang="es-MX" dirty="0"/>
          </a:p>
        </p:txBody>
      </p:sp>
    </p:spTree>
    <p:extLst>
      <p:ext uri="{BB962C8B-B14F-4D97-AF65-F5344CB8AC3E}">
        <p14:creationId xmlns:p14="http://schemas.microsoft.com/office/powerpoint/2010/main" val="10059651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BAB4312-99A1-4CE9-ACE7-4C62E9FD90EE}" type="slidenum">
              <a:rPr lang="es-MX" smtClean="0"/>
              <a:t>2</a:t>
            </a:fld>
            <a:endParaRPr lang="es-MX" dirty="0"/>
          </a:p>
        </p:txBody>
      </p:sp>
    </p:spTree>
    <p:extLst>
      <p:ext uri="{BB962C8B-B14F-4D97-AF65-F5344CB8AC3E}">
        <p14:creationId xmlns:p14="http://schemas.microsoft.com/office/powerpoint/2010/main" val="678526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BAB4312-99A1-4CE9-ACE7-4C62E9FD90EE}" type="slidenum">
              <a:rPr lang="es-MX" smtClean="0"/>
              <a:t>4</a:t>
            </a:fld>
            <a:endParaRPr lang="es-MX" dirty="0"/>
          </a:p>
        </p:txBody>
      </p:sp>
    </p:spTree>
    <p:extLst>
      <p:ext uri="{BB962C8B-B14F-4D97-AF65-F5344CB8AC3E}">
        <p14:creationId xmlns:p14="http://schemas.microsoft.com/office/powerpoint/2010/main" val="30044463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BAB4312-99A1-4CE9-ACE7-4C62E9FD90EE}" type="slidenum">
              <a:rPr lang="es-MX" smtClean="0"/>
              <a:t>70</a:t>
            </a:fld>
            <a:endParaRPr lang="es-MX" dirty="0"/>
          </a:p>
        </p:txBody>
      </p:sp>
    </p:spTree>
    <p:extLst>
      <p:ext uri="{BB962C8B-B14F-4D97-AF65-F5344CB8AC3E}">
        <p14:creationId xmlns:p14="http://schemas.microsoft.com/office/powerpoint/2010/main" val="20535502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BAB4312-99A1-4CE9-ACE7-4C62E9FD90EE}" type="slidenum">
              <a:rPr lang="es-MX" smtClean="0"/>
              <a:t>74</a:t>
            </a:fld>
            <a:endParaRPr lang="es-MX" dirty="0"/>
          </a:p>
        </p:txBody>
      </p:sp>
    </p:spTree>
    <p:extLst>
      <p:ext uri="{BB962C8B-B14F-4D97-AF65-F5344CB8AC3E}">
        <p14:creationId xmlns:p14="http://schemas.microsoft.com/office/powerpoint/2010/main" val="4797970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MX" dirty="0"/>
          </a:p>
        </p:txBody>
      </p:sp>
      <p:sp>
        <p:nvSpPr>
          <p:cNvPr id="4" name="Marcador de número de diapositiva 3"/>
          <p:cNvSpPr>
            <a:spLocks noGrp="1"/>
          </p:cNvSpPr>
          <p:nvPr>
            <p:ph type="sldNum" sz="quarter" idx="5"/>
          </p:nvPr>
        </p:nvSpPr>
        <p:spPr/>
        <p:txBody>
          <a:bodyPr/>
          <a:lstStyle/>
          <a:p>
            <a:fld id="{6BAB4312-99A1-4CE9-ACE7-4C62E9FD90EE}" type="slidenum">
              <a:rPr lang="es-MX" smtClean="0"/>
              <a:t>76</a:t>
            </a:fld>
            <a:endParaRPr lang="es-MX" dirty="0"/>
          </a:p>
        </p:txBody>
      </p:sp>
    </p:spTree>
    <p:extLst>
      <p:ext uri="{BB962C8B-B14F-4D97-AF65-F5344CB8AC3E}">
        <p14:creationId xmlns:p14="http://schemas.microsoft.com/office/powerpoint/2010/main" val="7606027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1 Título"/>
          <p:cNvSpPr>
            <a:spLocks noGrp="1"/>
          </p:cNvSpPr>
          <p:nvPr>
            <p:ph type="ctrTitle"/>
          </p:nvPr>
        </p:nvSpPr>
        <p:spPr>
          <a:xfrm>
            <a:off x="685800" y="2130425"/>
            <a:ext cx="7772400" cy="1470025"/>
          </a:xfrm>
        </p:spPr>
        <p:txBody>
          <a:bodyPr/>
          <a:lstStyle/>
          <a:p>
            <a:r>
              <a:rPr lang="es-ES"/>
              <a:t>Haga clic para modificar el estilo de título del patrón</a:t>
            </a:r>
            <a:endParaRPr lang="es-MX"/>
          </a:p>
        </p:txBody>
      </p:sp>
      <p:sp>
        <p:nvSpPr>
          <p:cNvPr id="3" name="2 Subtítulo"/>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s-ES"/>
              <a:t>Haga clic para modificar el estilo de subtítulo del patrón</a:t>
            </a:r>
            <a:endParaRPr lang="es-MX"/>
          </a:p>
        </p:txBody>
      </p:sp>
      <p:sp>
        <p:nvSpPr>
          <p:cNvPr id="4" name="3 Marcador de fecha"/>
          <p:cNvSpPr>
            <a:spLocks noGrp="1"/>
          </p:cNvSpPr>
          <p:nvPr>
            <p:ph type="dt" sz="half" idx="10"/>
          </p:nvPr>
        </p:nvSpPr>
        <p:spPr/>
        <p:txBody>
          <a:bodyPr/>
          <a:lstStyle/>
          <a:p>
            <a:fld id="{B3F3E716-CACC-4490-AD07-F24B6A68DE47}" type="datetimeFigureOut">
              <a:rPr lang="es-MX" smtClean="0"/>
              <a:t>14/08/2022</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52A58D3C-5A37-463D-B2C9-8DF65AE0B01C}" type="slidenum">
              <a:rPr lang="es-MX" smtClean="0"/>
              <a:t>‹Nº›</a:t>
            </a:fld>
            <a:endParaRPr lang="es-MX" dirty="0"/>
          </a:p>
        </p:txBody>
      </p:sp>
    </p:spTree>
    <p:extLst>
      <p:ext uri="{BB962C8B-B14F-4D97-AF65-F5344CB8AC3E}">
        <p14:creationId xmlns:p14="http://schemas.microsoft.com/office/powerpoint/2010/main" val="2421648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texto vertical"/>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B3F3E716-CACC-4490-AD07-F24B6A68DE47}" type="datetimeFigureOut">
              <a:rPr lang="es-MX" smtClean="0"/>
              <a:t>14/08/2022</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52A58D3C-5A37-463D-B2C9-8DF65AE0B01C}" type="slidenum">
              <a:rPr lang="es-MX" smtClean="0"/>
              <a:t>‹Nº›</a:t>
            </a:fld>
            <a:endParaRPr lang="es-MX" dirty="0"/>
          </a:p>
        </p:txBody>
      </p:sp>
    </p:spTree>
    <p:extLst>
      <p:ext uri="{BB962C8B-B14F-4D97-AF65-F5344CB8AC3E}">
        <p14:creationId xmlns:p14="http://schemas.microsoft.com/office/powerpoint/2010/main" val="1750951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629400" y="274638"/>
            <a:ext cx="2057400" cy="5851525"/>
          </a:xfrm>
        </p:spPr>
        <p:txBody>
          <a:bodyPr vert="eaVert"/>
          <a:lstStyle/>
          <a:p>
            <a:r>
              <a:rPr lang="es-ES"/>
              <a:t>Haga clic para modificar el estilo de título del patrón</a:t>
            </a:r>
            <a:endParaRPr lang="es-MX"/>
          </a:p>
        </p:txBody>
      </p:sp>
      <p:sp>
        <p:nvSpPr>
          <p:cNvPr id="3" name="2 Marcador de texto vertical"/>
          <p:cNvSpPr>
            <a:spLocks noGrp="1"/>
          </p:cNvSpPr>
          <p:nvPr>
            <p:ph type="body" orient="vert" idx="1"/>
          </p:nvPr>
        </p:nvSpPr>
        <p:spPr>
          <a:xfrm>
            <a:off x="457200" y="274638"/>
            <a:ext cx="6019800" cy="5851525"/>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B3F3E716-CACC-4490-AD07-F24B6A68DE47}" type="datetimeFigureOut">
              <a:rPr lang="es-MX" smtClean="0"/>
              <a:t>14/08/2022</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52A58D3C-5A37-463D-B2C9-8DF65AE0B01C}" type="slidenum">
              <a:rPr lang="es-MX" smtClean="0"/>
              <a:t>‹Nº›</a:t>
            </a:fld>
            <a:endParaRPr lang="es-MX" dirty="0"/>
          </a:p>
        </p:txBody>
      </p:sp>
    </p:spTree>
    <p:extLst>
      <p:ext uri="{BB962C8B-B14F-4D97-AF65-F5344CB8AC3E}">
        <p14:creationId xmlns:p14="http://schemas.microsoft.com/office/powerpoint/2010/main" val="24742785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smtClean="0"/>
              <a:t>8/14/2022</a:t>
            </a:fld>
            <a:endParaRPr lang="en-US" dirty="0"/>
          </a:p>
        </p:txBody>
      </p:sp>
      <p:sp>
        <p:nvSpPr>
          <p:cNvPr id="5" name="Holder 5"/>
          <p:cNvSpPr>
            <a:spLocks noGrp="1"/>
          </p:cNvSpPr>
          <p:nvPr>
            <p:ph type="sldNum" sz="quarter" idx="7"/>
          </p:nvPr>
        </p:nvSpPr>
        <p:spPr/>
        <p:txBody>
          <a:bodyPr lIns="0" tIns="0" rIns="0" bIns="0"/>
          <a:lstStyle/>
          <a:p>
            <a:pPr marL="25400"/>
            <a:fld id="{81D60167-4931-47E6-BA6A-407CBD079E47}" type="slidenum">
              <a:rPr lang="es-MX" spc="-10" smtClean="0">
                <a:solidFill>
                  <a:srgbClr val="18BAD4"/>
                </a:solidFill>
                <a:cs typeface="Calibri"/>
              </a:rPr>
              <a:pPr marL="25400"/>
              <a:t>‹Nº›</a:t>
            </a:fld>
            <a:endParaRPr lang="es-MX" dirty="0">
              <a:cs typeface="Calibri"/>
            </a:endParaRPr>
          </a:p>
        </p:txBody>
      </p:sp>
    </p:spTree>
    <p:extLst>
      <p:ext uri="{BB962C8B-B14F-4D97-AF65-F5344CB8AC3E}">
        <p14:creationId xmlns:p14="http://schemas.microsoft.com/office/powerpoint/2010/main" val="13353158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ítulo, text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CB0270-4803-41AA-A124-4606D5A64886}"/>
              </a:ext>
            </a:extLst>
          </p:cNvPr>
          <p:cNvSpPr>
            <a:spLocks noGrp="1"/>
          </p:cNvSpPr>
          <p:nvPr>
            <p:ph type="title"/>
          </p:nvPr>
        </p:nvSpPr>
        <p:spPr>
          <a:xfrm>
            <a:off x="1441450" y="68263"/>
            <a:ext cx="7551738" cy="827087"/>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D60E98CE-E020-4F61-947F-C16B8367AABC}"/>
              </a:ext>
            </a:extLst>
          </p:cNvPr>
          <p:cNvSpPr>
            <a:spLocks noGrp="1"/>
          </p:cNvSpPr>
          <p:nvPr>
            <p:ph type="body" sz="half" idx="1"/>
          </p:nvPr>
        </p:nvSpPr>
        <p:spPr>
          <a:xfrm>
            <a:off x="274638" y="1376363"/>
            <a:ext cx="4248150" cy="471963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E071130C-EDB6-4212-AC7C-A4DF16F172E8}"/>
              </a:ext>
            </a:extLst>
          </p:cNvPr>
          <p:cNvSpPr>
            <a:spLocks noGrp="1"/>
          </p:cNvSpPr>
          <p:nvPr>
            <p:ph sz="half" idx="2"/>
          </p:nvPr>
        </p:nvSpPr>
        <p:spPr>
          <a:xfrm>
            <a:off x="4675188" y="1376363"/>
            <a:ext cx="4248150" cy="4719637"/>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8DA2694E-2FCB-4690-B9AA-B1745EB88A01}"/>
              </a:ext>
            </a:extLst>
          </p:cNvPr>
          <p:cNvSpPr>
            <a:spLocks noGrp="1"/>
          </p:cNvSpPr>
          <p:nvPr>
            <p:ph type="dt" sz="half" idx="10"/>
          </p:nvPr>
        </p:nvSpPr>
        <p:spPr>
          <a:xfrm>
            <a:off x="685800" y="6248400"/>
            <a:ext cx="1905000" cy="457200"/>
          </a:xfrm>
        </p:spPr>
        <p:txBody>
          <a:bodyPr/>
          <a:lstStyle>
            <a:lvl1pPr>
              <a:defRPr/>
            </a:lvl1pPr>
          </a:lstStyle>
          <a:p>
            <a:endParaRPr lang="es-ES" altLang="es-MX" dirty="0"/>
          </a:p>
        </p:txBody>
      </p:sp>
      <p:sp>
        <p:nvSpPr>
          <p:cNvPr id="6" name="Marcador de pie de página 5">
            <a:extLst>
              <a:ext uri="{FF2B5EF4-FFF2-40B4-BE49-F238E27FC236}">
                <a16:creationId xmlns:a16="http://schemas.microsoft.com/office/drawing/2014/main" id="{082C16C9-226D-40A6-83B0-C7150E25D7F8}"/>
              </a:ext>
            </a:extLst>
          </p:cNvPr>
          <p:cNvSpPr>
            <a:spLocks noGrp="1"/>
          </p:cNvSpPr>
          <p:nvPr>
            <p:ph type="ftr" sz="quarter" idx="11"/>
          </p:nvPr>
        </p:nvSpPr>
        <p:spPr>
          <a:xfrm>
            <a:off x="3124200" y="6248400"/>
            <a:ext cx="2895600" cy="457200"/>
          </a:xfrm>
        </p:spPr>
        <p:txBody>
          <a:bodyPr/>
          <a:lstStyle>
            <a:lvl1pPr>
              <a:defRPr/>
            </a:lvl1pPr>
          </a:lstStyle>
          <a:p>
            <a:endParaRPr lang="es-ES" altLang="es-MX" dirty="0"/>
          </a:p>
        </p:txBody>
      </p:sp>
      <p:sp>
        <p:nvSpPr>
          <p:cNvPr id="7" name="Marcador de número de diapositiva 6">
            <a:extLst>
              <a:ext uri="{FF2B5EF4-FFF2-40B4-BE49-F238E27FC236}">
                <a16:creationId xmlns:a16="http://schemas.microsoft.com/office/drawing/2014/main" id="{4EAA7849-A941-412A-950B-FDAF50BC4A09}"/>
              </a:ext>
            </a:extLst>
          </p:cNvPr>
          <p:cNvSpPr>
            <a:spLocks noGrp="1"/>
          </p:cNvSpPr>
          <p:nvPr>
            <p:ph type="sldNum" sz="quarter" idx="12"/>
          </p:nvPr>
        </p:nvSpPr>
        <p:spPr>
          <a:xfrm>
            <a:off x="6553200" y="6248400"/>
            <a:ext cx="1905000" cy="457200"/>
          </a:xfrm>
        </p:spPr>
        <p:txBody>
          <a:bodyPr/>
          <a:lstStyle>
            <a:lvl1pPr>
              <a:defRPr/>
            </a:lvl1pPr>
          </a:lstStyle>
          <a:p>
            <a:fld id="{D829B6A8-D253-4D4B-A3FA-70749FCD26F0}" type="slidenum">
              <a:rPr lang="es-ES" altLang="es-MX"/>
              <a:pPr/>
              <a:t>‹Nº›</a:t>
            </a:fld>
            <a:endParaRPr lang="es-ES" altLang="es-MX" dirty="0"/>
          </a:p>
        </p:txBody>
      </p:sp>
    </p:spTree>
    <p:extLst>
      <p:ext uri="{BB962C8B-B14F-4D97-AF65-F5344CB8AC3E}">
        <p14:creationId xmlns:p14="http://schemas.microsoft.com/office/powerpoint/2010/main" val="14254429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contenido"/>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10"/>
          </p:nvPr>
        </p:nvSpPr>
        <p:spPr/>
        <p:txBody>
          <a:bodyPr/>
          <a:lstStyle/>
          <a:p>
            <a:fld id="{B3F3E716-CACC-4490-AD07-F24B6A68DE47}" type="datetimeFigureOut">
              <a:rPr lang="es-MX" smtClean="0"/>
              <a:t>14/08/2022</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52A58D3C-5A37-463D-B2C9-8DF65AE0B01C}" type="slidenum">
              <a:rPr lang="es-MX" smtClean="0"/>
              <a:t>‹Nº›</a:t>
            </a:fld>
            <a:endParaRPr lang="es-MX" dirty="0"/>
          </a:p>
        </p:txBody>
      </p:sp>
    </p:spTree>
    <p:extLst>
      <p:ext uri="{BB962C8B-B14F-4D97-AF65-F5344CB8AC3E}">
        <p14:creationId xmlns:p14="http://schemas.microsoft.com/office/powerpoint/2010/main" val="23018036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4406900"/>
            <a:ext cx="7772400" cy="1362075"/>
          </a:xfrm>
        </p:spPr>
        <p:txBody>
          <a:bodyPr anchor="t"/>
          <a:lstStyle>
            <a:lvl1pPr algn="l">
              <a:defRPr sz="4000" b="1" cap="all"/>
            </a:lvl1pPr>
          </a:lstStyle>
          <a:p>
            <a:r>
              <a:rPr lang="es-ES"/>
              <a:t>Haga clic para modificar el estilo de título del patrón</a:t>
            </a:r>
            <a:endParaRPr lang="es-MX"/>
          </a:p>
        </p:txBody>
      </p:sp>
      <p:sp>
        <p:nvSpPr>
          <p:cNvPr id="3" name="2 Marcador de texto"/>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s-ES"/>
              <a:t>Haga clic para modificar el estilo de texto del patrón</a:t>
            </a:r>
          </a:p>
        </p:txBody>
      </p:sp>
      <p:sp>
        <p:nvSpPr>
          <p:cNvPr id="4" name="3 Marcador de fecha"/>
          <p:cNvSpPr>
            <a:spLocks noGrp="1"/>
          </p:cNvSpPr>
          <p:nvPr>
            <p:ph type="dt" sz="half" idx="10"/>
          </p:nvPr>
        </p:nvSpPr>
        <p:spPr/>
        <p:txBody>
          <a:bodyPr/>
          <a:lstStyle/>
          <a:p>
            <a:fld id="{B3F3E716-CACC-4490-AD07-F24B6A68DE47}" type="datetimeFigureOut">
              <a:rPr lang="es-MX" smtClean="0"/>
              <a:t>14/08/2022</a:t>
            </a:fld>
            <a:endParaRPr lang="es-MX" dirty="0"/>
          </a:p>
        </p:txBody>
      </p:sp>
      <p:sp>
        <p:nvSpPr>
          <p:cNvPr id="5" name="4 Marcador de pie de página"/>
          <p:cNvSpPr>
            <a:spLocks noGrp="1"/>
          </p:cNvSpPr>
          <p:nvPr>
            <p:ph type="ftr" sz="quarter" idx="11"/>
          </p:nvPr>
        </p:nvSpPr>
        <p:spPr/>
        <p:txBody>
          <a:bodyPr/>
          <a:lstStyle/>
          <a:p>
            <a:endParaRPr lang="es-MX" dirty="0"/>
          </a:p>
        </p:txBody>
      </p:sp>
      <p:sp>
        <p:nvSpPr>
          <p:cNvPr id="6" name="5 Marcador de número de diapositiva"/>
          <p:cNvSpPr>
            <a:spLocks noGrp="1"/>
          </p:cNvSpPr>
          <p:nvPr>
            <p:ph type="sldNum" sz="quarter" idx="12"/>
          </p:nvPr>
        </p:nvSpPr>
        <p:spPr/>
        <p:txBody>
          <a:bodyPr/>
          <a:lstStyle/>
          <a:p>
            <a:fld id="{52A58D3C-5A37-463D-B2C9-8DF65AE0B01C}" type="slidenum">
              <a:rPr lang="es-MX" smtClean="0"/>
              <a:t>‹Nº›</a:t>
            </a:fld>
            <a:endParaRPr lang="es-MX" dirty="0"/>
          </a:p>
        </p:txBody>
      </p:sp>
    </p:spTree>
    <p:extLst>
      <p:ext uri="{BB962C8B-B14F-4D97-AF65-F5344CB8AC3E}">
        <p14:creationId xmlns:p14="http://schemas.microsoft.com/office/powerpoint/2010/main" val="16557173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contenido"/>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contenido"/>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fecha"/>
          <p:cNvSpPr>
            <a:spLocks noGrp="1"/>
          </p:cNvSpPr>
          <p:nvPr>
            <p:ph type="dt" sz="half" idx="10"/>
          </p:nvPr>
        </p:nvSpPr>
        <p:spPr/>
        <p:txBody>
          <a:bodyPr/>
          <a:lstStyle/>
          <a:p>
            <a:fld id="{B3F3E716-CACC-4490-AD07-F24B6A68DE47}" type="datetimeFigureOut">
              <a:rPr lang="es-MX" smtClean="0"/>
              <a:t>14/08/2022</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52A58D3C-5A37-463D-B2C9-8DF65AE0B01C}" type="slidenum">
              <a:rPr lang="es-MX" smtClean="0"/>
              <a:t>‹Nº›</a:t>
            </a:fld>
            <a:endParaRPr lang="es-MX" dirty="0"/>
          </a:p>
        </p:txBody>
      </p:sp>
    </p:spTree>
    <p:extLst>
      <p:ext uri="{BB962C8B-B14F-4D97-AF65-F5344CB8AC3E}">
        <p14:creationId xmlns:p14="http://schemas.microsoft.com/office/powerpoint/2010/main" val="32535463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lvl1pPr>
              <a:defRPr/>
            </a:lvl1pPr>
          </a:lstStyle>
          <a:p>
            <a:r>
              <a:rPr lang="es-ES"/>
              <a:t>Haga clic para modificar el estilo de título del patrón</a:t>
            </a:r>
            <a:endParaRPr lang="es-MX"/>
          </a:p>
        </p:txBody>
      </p:sp>
      <p:sp>
        <p:nvSpPr>
          <p:cNvPr id="3" name="2 Marcador de texto"/>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3 Marcador de contenido"/>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4 Marcador de texto"/>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5 Marcador de contenido"/>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6 Marcador de fecha"/>
          <p:cNvSpPr>
            <a:spLocks noGrp="1"/>
          </p:cNvSpPr>
          <p:nvPr>
            <p:ph type="dt" sz="half" idx="10"/>
          </p:nvPr>
        </p:nvSpPr>
        <p:spPr/>
        <p:txBody>
          <a:bodyPr/>
          <a:lstStyle/>
          <a:p>
            <a:fld id="{B3F3E716-CACC-4490-AD07-F24B6A68DE47}" type="datetimeFigureOut">
              <a:rPr lang="es-MX" smtClean="0"/>
              <a:t>14/08/2022</a:t>
            </a:fld>
            <a:endParaRPr lang="es-MX" dirty="0"/>
          </a:p>
        </p:txBody>
      </p:sp>
      <p:sp>
        <p:nvSpPr>
          <p:cNvPr id="8" name="7 Marcador de pie de página"/>
          <p:cNvSpPr>
            <a:spLocks noGrp="1"/>
          </p:cNvSpPr>
          <p:nvPr>
            <p:ph type="ftr" sz="quarter" idx="11"/>
          </p:nvPr>
        </p:nvSpPr>
        <p:spPr/>
        <p:txBody>
          <a:bodyPr/>
          <a:lstStyle/>
          <a:p>
            <a:endParaRPr lang="es-MX" dirty="0"/>
          </a:p>
        </p:txBody>
      </p:sp>
      <p:sp>
        <p:nvSpPr>
          <p:cNvPr id="9" name="8 Marcador de número de diapositiva"/>
          <p:cNvSpPr>
            <a:spLocks noGrp="1"/>
          </p:cNvSpPr>
          <p:nvPr>
            <p:ph type="sldNum" sz="quarter" idx="12"/>
          </p:nvPr>
        </p:nvSpPr>
        <p:spPr/>
        <p:txBody>
          <a:bodyPr/>
          <a:lstStyle/>
          <a:p>
            <a:fld id="{52A58D3C-5A37-463D-B2C9-8DF65AE0B01C}" type="slidenum">
              <a:rPr lang="es-MX" smtClean="0"/>
              <a:t>‹Nº›</a:t>
            </a:fld>
            <a:endParaRPr lang="es-MX" dirty="0"/>
          </a:p>
        </p:txBody>
      </p:sp>
    </p:spTree>
    <p:extLst>
      <p:ext uri="{BB962C8B-B14F-4D97-AF65-F5344CB8AC3E}">
        <p14:creationId xmlns:p14="http://schemas.microsoft.com/office/powerpoint/2010/main" val="158721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lang="es-ES"/>
              <a:t>Haga clic para modificar el estilo de título del patrón</a:t>
            </a:r>
            <a:endParaRPr lang="es-MX"/>
          </a:p>
        </p:txBody>
      </p:sp>
      <p:sp>
        <p:nvSpPr>
          <p:cNvPr id="3" name="2 Marcador de fecha"/>
          <p:cNvSpPr>
            <a:spLocks noGrp="1"/>
          </p:cNvSpPr>
          <p:nvPr>
            <p:ph type="dt" sz="half" idx="10"/>
          </p:nvPr>
        </p:nvSpPr>
        <p:spPr/>
        <p:txBody>
          <a:bodyPr/>
          <a:lstStyle/>
          <a:p>
            <a:fld id="{B3F3E716-CACC-4490-AD07-F24B6A68DE47}" type="datetimeFigureOut">
              <a:rPr lang="es-MX" smtClean="0"/>
              <a:t>14/08/2022</a:t>
            </a:fld>
            <a:endParaRPr lang="es-MX" dirty="0"/>
          </a:p>
        </p:txBody>
      </p:sp>
      <p:sp>
        <p:nvSpPr>
          <p:cNvPr id="4" name="3 Marcador de pie de página"/>
          <p:cNvSpPr>
            <a:spLocks noGrp="1"/>
          </p:cNvSpPr>
          <p:nvPr>
            <p:ph type="ftr" sz="quarter" idx="11"/>
          </p:nvPr>
        </p:nvSpPr>
        <p:spPr/>
        <p:txBody>
          <a:bodyPr/>
          <a:lstStyle/>
          <a:p>
            <a:endParaRPr lang="es-MX" dirty="0"/>
          </a:p>
        </p:txBody>
      </p:sp>
      <p:sp>
        <p:nvSpPr>
          <p:cNvPr id="5" name="4 Marcador de número de diapositiva"/>
          <p:cNvSpPr>
            <a:spLocks noGrp="1"/>
          </p:cNvSpPr>
          <p:nvPr>
            <p:ph type="sldNum" sz="quarter" idx="12"/>
          </p:nvPr>
        </p:nvSpPr>
        <p:spPr/>
        <p:txBody>
          <a:bodyPr/>
          <a:lstStyle/>
          <a:p>
            <a:fld id="{52A58D3C-5A37-463D-B2C9-8DF65AE0B01C}" type="slidenum">
              <a:rPr lang="es-MX" smtClean="0"/>
              <a:t>‹Nº›</a:t>
            </a:fld>
            <a:endParaRPr lang="es-MX" dirty="0"/>
          </a:p>
        </p:txBody>
      </p:sp>
    </p:spTree>
    <p:extLst>
      <p:ext uri="{BB962C8B-B14F-4D97-AF65-F5344CB8AC3E}">
        <p14:creationId xmlns:p14="http://schemas.microsoft.com/office/powerpoint/2010/main" val="4201238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B3F3E716-CACC-4490-AD07-F24B6A68DE47}" type="datetimeFigureOut">
              <a:rPr lang="es-MX" smtClean="0"/>
              <a:t>14/08/2022</a:t>
            </a:fld>
            <a:endParaRPr lang="es-MX" dirty="0"/>
          </a:p>
        </p:txBody>
      </p:sp>
      <p:sp>
        <p:nvSpPr>
          <p:cNvPr id="3" name="2 Marcador de pie de página"/>
          <p:cNvSpPr>
            <a:spLocks noGrp="1"/>
          </p:cNvSpPr>
          <p:nvPr>
            <p:ph type="ftr" sz="quarter" idx="11"/>
          </p:nvPr>
        </p:nvSpPr>
        <p:spPr/>
        <p:txBody>
          <a:bodyPr/>
          <a:lstStyle/>
          <a:p>
            <a:endParaRPr lang="es-MX" dirty="0"/>
          </a:p>
        </p:txBody>
      </p:sp>
      <p:sp>
        <p:nvSpPr>
          <p:cNvPr id="4" name="3 Marcador de número de diapositiva"/>
          <p:cNvSpPr>
            <a:spLocks noGrp="1"/>
          </p:cNvSpPr>
          <p:nvPr>
            <p:ph type="sldNum" sz="quarter" idx="12"/>
          </p:nvPr>
        </p:nvSpPr>
        <p:spPr/>
        <p:txBody>
          <a:bodyPr/>
          <a:lstStyle/>
          <a:p>
            <a:fld id="{52A58D3C-5A37-463D-B2C9-8DF65AE0B01C}" type="slidenum">
              <a:rPr lang="es-MX" smtClean="0"/>
              <a:t>‹Nº›</a:t>
            </a:fld>
            <a:endParaRPr lang="es-MX" dirty="0"/>
          </a:p>
        </p:txBody>
      </p:sp>
    </p:spTree>
    <p:extLst>
      <p:ext uri="{BB962C8B-B14F-4D97-AF65-F5344CB8AC3E}">
        <p14:creationId xmlns:p14="http://schemas.microsoft.com/office/powerpoint/2010/main" val="27472278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273050"/>
            <a:ext cx="3008313" cy="1162050"/>
          </a:xfrm>
        </p:spPr>
        <p:txBody>
          <a:bodyPr anchor="b"/>
          <a:lstStyle>
            <a:lvl1pPr algn="l">
              <a:defRPr sz="2000" b="1"/>
            </a:lvl1pPr>
          </a:lstStyle>
          <a:p>
            <a:r>
              <a:rPr lang="es-ES"/>
              <a:t>Haga clic para modificar el estilo de título del patrón</a:t>
            </a:r>
            <a:endParaRPr lang="es-MX"/>
          </a:p>
        </p:txBody>
      </p:sp>
      <p:sp>
        <p:nvSpPr>
          <p:cNvPr id="3" name="2 Marcador de contenido"/>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texto"/>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B3F3E716-CACC-4490-AD07-F24B6A68DE47}" type="datetimeFigureOut">
              <a:rPr lang="es-MX" smtClean="0"/>
              <a:t>14/08/2022</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52A58D3C-5A37-463D-B2C9-8DF65AE0B01C}" type="slidenum">
              <a:rPr lang="es-MX" smtClean="0"/>
              <a:t>‹Nº›</a:t>
            </a:fld>
            <a:endParaRPr lang="es-MX" dirty="0"/>
          </a:p>
        </p:txBody>
      </p:sp>
    </p:spTree>
    <p:extLst>
      <p:ext uri="{BB962C8B-B14F-4D97-AF65-F5344CB8AC3E}">
        <p14:creationId xmlns:p14="http://schemas.microsoft.com/office/powerpoint/2010/main" val="3487922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1792288" y="4800600"/>
            <a:ext cx="5486400" cy="566738"/>
          </a:xfrm>
        </p:spPr>
        <p:txBody>
          <a:bodyPr anchor="b"/>
          <a:lstStyle>
            <a:lvl1pPr algn="l">
              <a:defRPr sz="2000" b="1"/>
            </a:lvl1pPr>
          </a:lstStyle>
          <a:p>
            <a:r>
              <a:rPr lang="es-ES"/>
              <a:t>Haga clic para modificar el estilo de título del patrón</a:t>
            </a:r>
            <a:endParaRPr lang="es-MX"/>
          </a:p>
        </p:txBody>
      </p:sp>
      <p:sp>
        <p:nvSpPr>
          <p:cNvPr id="3" name="2 Marcador de posición de imagen"/>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dirty="0"/>
          </a:p>
        </p:txBody>
      </p:sp>
      <p:sp>
        <p:nvSpPr>
          <p:cNvPr id="4" name="3 Marcador de texto"/>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a:t>Haga clic para modificar el estilo de texto del patrón</a:t>
            </a:r>
          </a:p>
        </p:txBody>
      </p:sp>
      <p:sp>
        <p:nvSpPr>
          <p:cNvPr id="5" name="4 Marcador de fecha"/>
          <p:cNvSpPr>
            <a:spLocks noGrp="1"/>
          </p:cNvSpPr>
          <p:nvPr>
            <p:ph type="dt" sz="half" idx="10"/>
          </p:nvPr>
        </p:nvSpPr>
        <p:spPr/>
        <p:txBody>
          <a:bodyPr/>
          <a:lstStyle/>
          <a:p>
            <a:fld id="{B3F3E716-CACC-4490-AD07-F24B6A68DE47}" type="datetimeFigureOut">
              <a:rPr lang="es-MX" smtClean="0"/>
              <a:t>14/08/2022</a:t>
            </a:fld>
            <a:endParaRPr lang="es-MX" dirty="0"/>
          </a:p>
        </p:txBody>
      </p:sp>
      <p:sp>
        <p:nvSpPr>
          <p:cNvPr id="6" name="5 Marcador de pie de página"/>
          <p:cNvSpPr>
            <a:spLocks noGrp="1"/>
          </p:cNvSpPr>
          <p:nvPr>
            <p:ph type="ftr" sz="quarter" idx="11"/>
          </p:nvPr>
        </p:nvSpPr>
        <p:spPr/>
        <p:txBody>
          <a:bodyPr/>
          <a:lstStyle/>
          <a:p>
            <a:endParaRPr lang="es-MX" dirty="0"/>
          </a:p>
        </p:txBody>
      </p:sp>
      <p:sp>
        <p:nvSpPr>
          <p:cNvPr id="7" name="6 Marcador de número de diapositiva"/>
          <p:cNvSpPr>
            <a:spLocks noGrp="1"/>
          </p:cNvSpPr>
          <p:nvPr>
            <p:ph type="sldNum" sz="quarter" idx="12"/>
          </p:nvPr>
        </p:nvSpPr>
        <p:spPr/>
        <p:txBody>
          <a:bodyPr/>
          <a:lstStyle/>
          <a:p>
            <a:fld id="{52A58D3C-5A37-463D-B2C9-8DF65AE0B01C}" type="slidenum">
              <a:rPr lang="es-MX" smtClean="0"/>
              <a:t>‹Nº›</a:t>
            </a:fld>
            <a:endParaRPr lang="es-MX" dirty="0"/>
          </a:p>
        </p:txBody>
      </p:sp>
    </p:spTree>
    <p:extLst>
      <p:ext uri="{BB962C8B-B14F-4D97-AF65-F5344CB8AC3E}">
        <p14:creationId xmlns:p14="http://schemas.microsoft.com/office/powerpoint/2010/main" val="12416429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título"/>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2 Marcador de texto"/>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3 Marcador de fecha"/>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F3E716-CACC-4490-AD07-F24B6A68DE47}" type="datetimeFigureOut">
              <a:rPr lang="es-MX" smtClean="0"/>
              <a:t>14/08/2022</a:t>
            </a:fld>
            <a:endParaRPr lang="es-MX" dirty="0"/>
          </a:p>
        </p:txBody>
      </p:sp>
      <p:sp>
        <p:nvSpPr>
          <p:cNvPr id="5" name="4 Marcador de pie de página"/>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dirty="0"/>
          </a:p>
        </p:txBody>
      </p:sp>
      <p:sp>
        <p:nvSpPr>
          <p:cNvPr id="6" name="5 Marcador de número de diapositiva"/>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A58D3C-5A37-463D-B2C9-8DF65AE0B01C}" type="slidenum">
              <a:rPr lang="es-MX" smtClean="0"/>
              <a:t>‹Nº›</a:t>
            </a:fld>
            <a:endParaRPr lang="es-MX" dirty="0"/>
          </a:p>
        </p:txBody>
      </p:sp>
    </p:spTree>
    <p:extLst>
      <p:ext uri="{BB962C8B-B14F-4D97-AF65-F5344CB8AC3E}">
        <p14:creationId xmlns:p14="http://schemas.microsoft.com/office/powerpoint/2010/main" val="22646615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0.png"/><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8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8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9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2.xml"/><Relationship Id="rId4" Type="http://schemas.openxmlformats.org/officeDocument/2006/relationships/image" Target="../media/image8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06630" y="404664"/>
            <a:ext cx="7669826" cy="1470025"/>
          </a:xfrm>
        </p:spPr>
        <p:txBody>
          <a:bodyPr rtlCol="0">
            <a:normAutofit fontScale="90000"/>
          </a:bodyPr>
          <a:lstStyle/>
          <a:p>
            <a:pPr algn="l" eaLnBrk="1" fontAlgn="auto" hangingPunct="1">
              <a:spcAft>
                <a:spcPts val="0"/>
              </a:spcAft>
              <a:defRPr/>
            </a:pPr>
            <a:r>
              <a:rPr lang="es-MX" sz="3200" dirty="0">
                <a:solidFill>
                  <a:schemeClr val="bg2">
                    <a:lumMod val="50000"/>
                  </a:schemeClr>
                </a:solidFill>
              </a:rPr>
              <a:t>TI 3001 C</a:t>
            </a:r>
            <a:br>
              <a:rPr lang="es-MX" sz="3200" dirty="0">
                <a:solidFill>
                  <a:schemeClr val="bg2">
                    <a:lumMod val="50000"/>
                  </a:schemeClr>
                </a:solidFill>
              </a:rPr>
            </a:br>
            <a:r>
              <a:rPr lang="es-MX" sz="3200" dirty="0">
                <a:solidFill>
                  <a:schemeClr val="bg2">
                    <a:lumMod val="50000"/>
                  </a:schemeClr>
                </a:solidFill>
              </a:rPr>
              <a:t>Analítica de datos y herramientas de inteligencia artificial</a:t>
            </a:r>
          </a:p>
        </p:txBody>
      </p:sp>
      <p:sp>
        <p:nvSpPr>
          <p:cNvPr id="3" name="Subtitle 2"/>
          <p:cNvSpPr>
            <a:spLocks noGrp="1"/>
          </p:cNvSpPr>
          <p:nvPr>
            <p:ph type="subTitle" idx="1"/>
          </p:nvPr>
        </p:nvSpPr>
        <p:spPr>
          <a:xfrm>
            <a:off x="971600" y="1988840"/>
            <a:ext cx="7342584" cy="1368152"/>
          </a:xfrm>
        </p:spPr>
        <p:txBody>
          <a:bodyPr rtlCol="0">
            <a:normAutofit/>
          </a:bodyPr>
          <a:lstStyle/>
          <a:p>
            <a:pPr eaLnBrk="1" fontAlgn="auto" hangingPunct="1">
              <a:spcAft>
                <a:spcPts val="0"/>
              </a:spcAft>
              <a:defRPr/>
            </a:pPr>
            <a:r>
              <a:rPr lang="es-MX" b="1" dirty="0">
                <a:solidFill>
                  <a:schemeClr val="accent4">
                    <a:lumMod val="50000"/>
                  </a:schemeClr>
                </a:solidFill>
              </a:rPr>
              <a:t>Python orientado a objetos</a:t>
            </a:r>
          </a:p>
          <a:p>
            <a:pPr eaLnBrk="1" fontAlgn="auto" hangingPunct="1">
              <a:spcAft>
                <a:spcPts val="0"/>
              </a:spcAft>
              <a:defRPr/>
            </a:pPr>
            <a:r>
              <a:rPr lang="es-MX" sz="2000" dirty="0">
                <a:solidFill>
                  <a:schemeClr val="accent4">
                    <a:lumMod val="50000"/>
                  </a:schemeClr>
                </a:solidFill>
              </a:rPr>
              <a:t>Tecnológico de Monterrey</a:t>
            </a:r>
          </a:p>
        </p:txBody>
      </p:sp>
      <p:pic>
        <p:nvPicPr>
          <p:cNvPr id="5" name="Imagen 4">
            <a:extLst>
              <a:ext uri="{FF2B5EF4-FFF2-40B4-BE49-F238E27FC236}">
                <a16:creationId xmlns:a16="http://schemas.microsoft.com/office/drawing/2014/main" id="{6C139A93-94E2-40FC-A3B4-C22200742DAC}"/>
              </a:ext>
            </a:extLst>
          </p:cNvPr>
          <p:cNvPicPr>
            <a:picLocks noChangeAspect="1"/>
          </p:cNvPicPr>
          <p:nvPr/>
        </p:nvPicPr>
        <p:blipFill>
          <a:blip r:embed="rId2"/>
          <a:stretch>
            <a:fillRect/>
          </a:stretch>
        </p:blipFill>
        <p:spPr>
          <a:xfrm>
            <a:off x="2933260" y="3212976"/>
            <a:ext cx="3277480" cy="2900758"/>
          </a:xfrm>
          <a:prstGeom prst="rect">
            <a:avLst/>
          </a:prstGeom>
        </p:spPr>
      </p:pic>
    </p:spTree>
    <p:extLst>
      <p:ext uri="{BB962C8B-B14F-4D97-AF65-F5344CB8AC3E}">
        <p14:creationId xmlns:p14="http://schemas.microsoft.com/office/powerpoint/2010/main" val="5427823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226" name="Rectangle 2">
            <a:extLst>
              <a:ext uri="{FF2B5EF4-FFF2-40B4-BE49-F238E27FC236}">
                <a16:creationId xmlns:a16="http://schemas.microsoft.com/office/drawing/2014/main" id="{26A619BA-1B8B-4392-A850-99FB7119E58B}"/>
              </a:ext>
            </a:extLst>
          </p:cNvPr>
          <p:cNvSpPr>
            <a:spLocks noGrp="1" noChangeArrowheads="1"/>
          </p:cNvSpPr>
          <p:nvPr>
            <p:ph type="title"/>
          </p:nvPr>
        </p:nvSpPr>
        <p:spPr>
          <a:xfrm>
            <a:off x="1331913" y="68263"/>
            <a:ext cx="7018337" cy="827087"/>
          </a:xfrm>
        </p:spPr>
        <p:txBody>
          <a:bodyPr/>
          <a:lstStyle/>
          <a:p>
            <a:pPr algn="ctr"/>
            <a:r>
              <a:rPr lang="es-ES_tradnl" altLang="es-MX" sz="4400" b="0" dirty="0">
                <a:solidFill>
                  <a:srgbClr val="000099"/>
                </a:solidFill>
                <a:effectLst>
                  <a:outerShdw blurRad="38100" dist="38100" dir="2700000" algn="tl">
                    <a:srgbClr val="C0C0C0"/>
                  </a:outerShdw>
                </a:effectLst>
                <a:latin typeface="Dom Casual" charset="0"/>
              </a:rPr>
              <a:t>Movie</a:t>
            </a:r>
          </a:p>
        </p:txBody>
      </p:sp>
      <p:pic>
        <p:nvPicPr>
          <p:cNvPr id="436227" name="Picture 3">
            <a:extLst>
              <a:ext uri="{FF2B5EF4-FFF2-40B4-BE49-F238E27FC236}">
                <a16:creationId xmlns:a16="http://schemas.microsoft.com/office/drawing/2014/main" id="{6A26CCB2-EC79-4809-8392-F6946BF99B2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331913" y="1412875"/>
            <a:ext cx="7200900" cy="4648200"/>
          </a:xfrm>
          <a:noFill/>
          <a:ln/>
          <a:extLst>
            <a:ext uri="{91240B29-F687-4F45-9708-019B960494DF}">
              <a14:hiddenLine xmlns:a14="http://schemas.microsoft.com/office/drawing/2010/main" w="12700" cap="flat" cmpd="sng">
                <a:solidFill>
                  <a:schemeClr val="tx1"/>
                </a:solidFill>
                <a:prstDash val="solid"/>
                <a:miter lim="800000"/>
                <a:headEnd type="none" w="sm" len="sm"/>
                <a:tailEnd type="none" w="sm" len="sm"/>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9" name="Rectangle 3">
            <a:extLst>
              <a:ext uri="{FF2B5EF4-FFF2-40B4-BE49-F238E27FC236}">
                <a16:creationId xmlns:a16="http://schemas.microsoft.com/office/drawing/2014/main" id="{A4125395-AC5F-4642-AA8C-D10A69027FDA}"/>
              </a:ext>
            </a:extLst>
          </p:cNvPr>
          <p:cNvSpPr>
            <a:spLocks noGrp="1" noChangeArrowheads="1"/>
          </p:cNvSpPr>
          <p:nvPr>
            <p:ph type="body" sz="half" idx="1"/>
          </p:nvPr>
        </p:nvSpPr>
        <p:spPr>
          <a:xfrm>
            <a:off x="631312" y="2285905"/>
            <a:ext cx="7759162" cy="1359119"/>
          </a:xfrm>
        </p:spPr>
        <p:txBody>
          <a:bodyPr>
            <a:normAutofit fontScale="70000" lnSpcReduction="20000"/>
          </a:bodyPr>
          <a:lstStyle/>
          <a:p>
            <a:pPr marL="0" indent="0">
              <a:lnSpc>
                <a:spcPct val="170000"/>
              </a:lnSpc>
              <a:spcBef>
                <a:spcPct val="0"/>
              </a:spcBef>
              <a:buNone/>
            </a:pPr>
            <a:r>
              <a:rPr lang="es-ES_tradnl" altLang="es-MX" sz="2500" dirty="0">
                <a:latin typeface="Dom Casual" charset="0"/>
              </a:rPr>
              <a:t>Los objetos los vamos a representar a través de </a:t>
            </a:r>
          </a:p>
          <a:p>
            <a:pPr algn="just">
              <a:lnSpc>
                <a:spcPct val="170000"/>
              </a:lnSpc>
              <a:spcBef>
                <a:spcPct val="0"/>
              </a:spcBef>
            </a:pPr>
            <a:r>
              <a:rPr lang="es-ES_tradnl" altLang="es-MX" sz="2500" b="1" dirty="0">
                <a:solidFill>
                  <a:schemeClr val="accent6">
                    <a:lumMod val="75000"/>
                  </a:schemeClr>
                </a:solidFill>
                <a:latin typeface="Dom Casual" charset="0"/>
              </a:rPr>
              <a:t>Atributos: </a:t>
            </a:r>
            <a:r>
              <a:rPr lang="es-ES_tradnl" altLang="es-MX" sz="2500" b="1" dirty="0">
                <a:latin typeface="Dom Casual" charset="0"/>
              </a:rPr>
              <a:t>Características que lo definen. </a:t>
            </a:r>
            <a:r>
              <a:rPr lang="es-ES_tradnl" altLang="es-MX" sz="2500" dirty="0">
                <a:latin typeface="Dom Casual" charset="0"/>
              </a:rPr>
              <a:t>Son variables (int, bool, float, char , etc.) van a tener distintos valores, dependiendo de que objeto se trate. </a:t>
            </a:r>
          </a:p>
        </p:txBody>
      </p:sp>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¿Qué es un objeto?</a:t>
            </a:r>
          </a:p>
        </p:txBody>
      </p:sp>
      <p:sp>
        <p:nvSpPr>
          <p:cNvPr id="4" name="Rectangle 3">
            <a:extLst>
              <a:ext uri="{FF2B5EF4-FFF2-40B4-BE49-F238E27FC236}">
                <a16:creationId xmlns:a16="http://schemas.microsoft.com/office/drawing/2014/main" id="{0A4DF3EE-00B7-4362-8CB0-854EA9C5C579}"/>
              </a:ext>
            </a:extLst>
          </p:cNvPr>
          <p:cNvSpPr txBox="1">
            <a:spLocks noChangeArrowheads="1"/>
          </p:cNvSpPr>
          <p:nvPr/>
        </p:nvSpPr>
        <p:spPr>
          <a:xfrm>
            <a:off x="657247" y="908720"/>
            <a:ext cx="7896993" cy="114300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0000"/>
              </a:lnSpc>
              <a:spcBef>
                <a:spcPct val="0"/>
              </a:spcBef>
              <a:buFontTx/>
              <a:buNone/>
            </a:pPr>
            <a:endParaRPr lang="es-ES_tradnl" altLang="es-MX" sz="1100" b="1" dirty="0">
              <a:solidFill>
                <a:srgbClr val="000099"/>
              </a:solidFill>
              <a:effectLst>
                <a:outerShdw blurRad="38100" dist="38100" dir="2700000" algn="tl">
                  <a:srgbClr val="C0C0C0"/>
                </a:outerShdw>
              </a:effectLst>
              <a:latin typeface="Dom Casual" charset="0"/>
            </a:endParaRPr>
          </a:p>
          <a:p>
            <a:pPr marL="0" indent="0" algn="ctr">
              <a:lnSpc>
                <a:spcPct val="120000"/>
              </a:lnSpc>
              <a:spcBef>
                <a:spcPct val="0"/>
              </a:spcBef>
              <a:buNone/>
            </a:pPr>
            <a:r>
              <a:rPr lang="es-ES_tradnl" altLang="es-MX" sz="2400" b="1" dirty="0">
                <a:solidFill>
                  <a:schemeClr val="accent6">
                    <a:lumMod val="75000"/>
                  </a:schemeClr>
                </a:solidFill>
                <a:latin typeface="Dom Casual" charset="0"/>
              </a:rPr>
              <a:t>Un objeto es una entidad o todo aquello que se quiere representar (persona, lugar o cosa).</a:t>
            </a:r>
          </a:p>
        </p:txBody>
      </p:sp>
      <p:pic>
        <p:nvPicPr>
          <p:cNvPr id="3" name="Imagen 2" descr="Dibujo animado de un personaje de caricatura&#10;&#10;Descripción generada automáticamente con confianza media">
            <a:extLst>
              <a:ext uri="{FF2B5EF4-FFF2-40B4-BE49-F238E27FC236}">
                <a16:creationId xmlns:a16="http://schemas.microsoft.com/office/drawing/2014/main" id="{8DD25C68-14D5-4F91-ACD9-42F2681E9D0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20072" y="3879207"/>
            <a:ext cx="3334168" cy="2382239"/>
          </a:xfrm>
          <a:prstGeom prst="rect">
            <a:avLst/>
          </a:prstGeom>
        </p:spPr>
      </p:pic>
      <p:sp>
        <p:nvSpPr>
          <p:cNvPr id="7" name="Rectangle 3">
            <a:extLst>
              <a:ext uri="{FF2B5EF4-FFF2-40B4-BE49-F238E27FC236}">
                <a16:creationId xmlns:a16="http://schemas.microsoft.com/office/drawing/2014/main" id="{74EBD123-7978-40A3-9117-900A926D9D23}"/>
              </a:ext>
            </a:extLst>
          </p:cNvPr>
          <p:cNvSpPr txBox="1">
            <a:spLocks noChangeArrowheads="1"/>
          </p:cNvSpPr>
          <p:nvPr/>
        </p:nvSpPr>
        <p:spPr>
          <a:xfrm>
            <a:off x="755576" y="3879207"/>
            <a:ext cx="4320480" cy="2448272"/>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70000"/>
              </a:lnSpc>
              <a:spcBef>
                <a:spcPct val="0"/>
              </a:spcBef>
              <a:buNone/>
            </a:pPr>
            <a:r>
              <a:rPr lang="es-ES_tradnl" altLang="es-MX" sz="1800" dirty="0">
                <a:latin typeface="Dom Casual" charset="0"/>
              </a:rPr>
              <a:t>Si tenemos un objeto </a:t>
            </a:r>
            <a:r>
              <a:rPr lang="es-ES_tradnl" altLang="es-MX" sz="1800" b="1" dirty="0">
                <a:solidFill>
                  <a:schemeClr val="accent5">
                    <a:lumMod val="75000"/>
                  </a:schemeClr>
                </a:solidFill>
                <a:latin typeface="Dom Casual" charset="0"/>
              </a:rPr>
              <a:t>vendedor</a:t>
            </a:r>
            <a:r>
              <a:rPr lang="es-ES_tradnl" altLang="es-MX" sz="1800" dirty="0">
                <a:latin typeface="Dom Casual" charset="0"/>
              </a:rPr>
              <a:t>, vamos a tener un objeto que represente al vendedor </a:t>
            </a:r>
            <a:r>
              <a:rPr lang="es-ES_tradnl" altLang="es-MX" sz="1800" b="1" dirty="0">
                <a:solidFill>
                  <a:srgbClr val="FF0000"/>
                </a:solidFill>
                <a:latin typeface="Dom Casual" charset="0"/>
              </a:rPr>
              <a:t>Juan</a:t>
            </a:r>
            <a:r>
              <a:rPr lang="es-ES_tradnl" altLang="es-MX" sz="1800" dirty="0">
                <a:latin typeface="Dom Casual" charset="0"/>
              </a:rPr>
              <a:t> y otro objeto que represente a la vendedora </a:t>
            </a:r>
            <a:r>
              <a:rPr lang="es-ES_tradnl" altLang="es-MX" sz="1800" b="1" dirty="0">
                <a:solidFill>
                  <a:srgbClr val="FF0000"/>
                </a:solidFill>
                <a:latin typeface="Dom Casual" charset="0"/>
              </a:rPr>
              <a:t>Luisa</a:t>
            </a:r>
            <a:r>
              <a:rPr lang="es-ES_tradnl" altLang="es-MX" sz="1800" dirty="0">
                <a:latin typeface="Dom Casual" charset="0"/>
              </a:rPr>
              <a:t>. Uno de los atributos de ese objeto puede ser el </a:t>
            </a:r>
            <a:r>
              <a:rPr lang="es-ES_tradnl" altLang="es-MX" sz="1800" b="1" dirty="0">
                <a:solidFill>
                  <a:schemeClr val="accent6">
                    <a:lumMod val="75000"/>
                  </a:schemeClr>
                </a:solidFill>
                <a:latin typeface="Dom Casual" charset="0"/>
              </a:rPr>
              <a:t>nombre</a:t>
            </a:r>
            <a:r>
              <a:rPr lang="es-ES_tradnl" altLang="es-MX" sz="1800" dirty="0">
                <a:latin typeface="Dom Casual" charset="0"/>
              </a:rPr>
              <a:t>, que puede ser Juan o Luisa. Diferentes valores para un atributo, definen el estado de un objeto.</a:t>
            </a:r>
          </a:p>
        </p:txBody>
      </p:sp>
    </p:spTree>
    <p:extLst>
      <p:ext uri="{BB962C8B-B14F-4D97-AF65-F5344CB8AC3E}">
        <p14:creationId xmlns:p14="http://schemas.microsoft.com/office/powerpoint/2010/main" val="18636396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9" name="Rectangle 3">
            <a:extLst>
              <a:ext uri="{FF2B5EF4-FFF2-40B4-BE49-F238E27FC236}">
                <a16:creationId xmlns:a16="http://schemas.microsoft.com/office/drawing/2014/main" id="{A4125395-AC5F-4642-AA8C-D10A69027FDA}"/>
              </a:ext>
            </a:extLst>
          </p:cNvPr>
          <p:cNvSpPr>
            <a:spLocks noGrp="1" noChangeArrowheads="1"/>
          </p:cNvSpPr>
          <p:nvPr>
            <p:ph type="body" sz="half" idx="1"/>
          </p:nvPr>
        </p:nvSpPr>
        <p:spPr>
          <a:xfrm>
            <a:off x="631311" y="2277197"/>
            <a:ext cx="7613097" cy="3096019"/>
          </a:xfrm>
        </p:spPr>
        <p:txBody>
          <a:bodyPr>
            <a:normAutofit fontScale="62500" lnSpcReduction="20000"/>
          </a:bodyPr>
          <a:lstStyle/>
          <a:p>
            <a:pPr marL="0" indent="0">
              <a:lnSpc>
                <a:spcPct val="170000"/>
              </a:lnSpc>
              <a:spcBef>
                <a:spcPct val="0"/>
              </a:spcBef>
              <a:buNone/>
            </a:pPr>
            <a:r>
              <a:rPr lang="es-ES_tradnl" altLang="es-MX" sz="2500" dirty="0">
                <a:latin typeface="Dom Casual" charset="0"/>
              </a:rPr>
              <a:t>Los objetos los vamos a representar a través de </a:t>
            </a:r>
          </a:p>
          <a:p>
            <a:pPr algn="just">
              <a:lnSpc>
                <a:spcPct val="170000"/>
              </a:lnSpc>
              <a:spcBef>
                <a:spcPct val="0"/>
              </a:spcBef>
            </a:pPr>
            <a:r>
              <a:rPr lang="es-ES_tradnl" altLang="es-MX" sz="2500" b="1" dirty="0">
                <a:solidFill>
                  <a:schemeClr val="accent6">
                    <a:lumMod val="75000"/>
                  </a:schemeClr>
                </a:solidFill>
                <a:latin typeface="Dom Casual" charset="0"/>
              </a:rPr>
              <a:t>Métodos: </a:t>
            </a:r>
            <a:r>
              <a:rPr lang="es-ES_tradnl" altLang="es-MX" sz="2500" b="1" dirty="0">
                <a:latin typeface="Dom Casual" charset="0"/>
              </a:rPr>
              <a:t>Acciones que puede realizar. </a:t>
            </a:r>
            <a:r>
              <a:rPr lang="es-ES_tradnl" altLang="es-MX" sz="2500" dirty="0">
                <a:latin typeface="Dom Casual" charset="0"/>
              </a:rPr>
              <a:t>Son similares a las  funciones. Pueden recibir parámetros y regresar un valor.</a:t>
            </a:r>
            <a:endParaRPr lang="es-ES_tradnl" altLang="es-MX" sz="2600" dirty="0">
              <a:latin typeface="Dom Casual" charset="0"/>
            </a:endParaRPr>
          </a:p>
          <a:p>
            <a:pPr algn="just">
              <a:lnSpc>
                <a:spcPct val="170000"/>
              </a:lnSpc>
              <a:spcBef>
                <a:spcPct val="0"/>
              </a:spcBef>
            </a:pPr>
            <a:r>
              <a:rPr lang="en-US" sz="2600" dirty="0">
                <a:latin typeface="Dom Casual"/>
              </a:rPr>
              <a:t>Los </a:t>
            </a:r>
            <a:r>
              <a:rPr lang="en-US" sz="2600" b="1" dirty="0">
                <a:latin typeface="Dom Casual"/>
              </a:rPr>
              <a:t>métodos</a:t>
            </a:r>
            <a:r>
              <a:rPr lang="en-US" sz="2600" dirty="0">
                <a:latin typeface="Dom Casual"/>
              </a:rPr>
              <a:t> hacen o modifican el estado interno del objeto.</a:t>
            </a:r>
          </a:p>
          <a:p>
            <a:pPr marL="0" indent="0" algn="just">
              <a:lnSpc>
                <a:spcPct val="170000"/>
              </a:lnSpc>
              <a:spcBef>
                <a:spcPct val="0"/>
              </a:spcBef>
              <a:buNone/>
            </a:pPr>
            <a:endParaRPr lang="es-ES_tradnl" altLang="es-MX" sz="2600" dirty="0">
              <a:latin typeface="Dom Casual" charset="0"/>
            </a:endParaRPr>
          </a:p>
          <a:p>
            <a:pPr marL="0" indent="0" algn="just">
              <a:lnSpc>
                <a:spcPct val="170000"/>
              </a:lnSpc>
              <a:spcBef>
                <a:spcPct val="0"/>
              </a:spcBef>
              <a:buNone/>
            </a:pPr>
            <a:r>
              <a:rPr lang="es-ES_tradnl" altLang="es-MX" sz="2600" dirty="0">
                <a:latin typeface="Dom Casual" charset="0"/>
              </a:rPr>
              <a:t>En general el objeto es todo aquello que queramos representar y lo vamos a representar a través de </a:t>
            </a:r>
            <a:r>
              <a:rPr lang="es-ES_tradnl" altLang="es-MX" sz="2600" b="1" dirty="0">
                <a:solidFill>
                  <a:schemeClr val="accent6">
                    <a:lumMod val="75000"/>
                  </a:schemeClr>
                </a:solidFill>
                <a:latin typeface="Dom Casual" charset="0"/>
              </a:rPr>
              <a:t>atributos </a:t>
            </a:r>
            <a:r>
              <a:rPr lang="es-ES_tradnl" altLang="es-MX" sz="2600" dirty="0">
                <a:latin typeface="Dom Casual" charset="0"/>
              </a:rPr>
              <a:t>y </a:t>
            </a:r>
            <a:r>
              <a:rPr lang="es-ES_tradnl" altLang="es-MX" sz="2600" b="1" dirty="0">
                <a:solidFill>
                  <a:schemeClr val="accent6">
                    <a:lumMod val="75000"/>
                  </a:schemeClr>
                </a:solidFill>
                <a:latin typeface="Dom Casual" charset="0"/>
              </a:rPr>
              <a:t>métodos</a:t>
            </a:r>
            <a:r>
              <a:rPr lang="es-ES_tradnl" altLang="es-MX" sz="2600" dirty="0">
                <a:latin typeface="Dom Casual" charset="0"/>
              </a:rPr>
              <a:t>, de esta forma vamos a identificar las características propias de los objetos. </a:t>
            </a:r>
          </a:p>
          <a:p>
            <a:pPr algn="just">
              <a:lnSpc>
                <a:spcPct val="170000"/>
              </a:lnSpc>
              <a:spcBef>
                <a:spcPct val="0"/>
              </a:spcBef>
            </a:pPr>
            <a:endParaRPr lang="es-ES_tradnl" altLang="es-MX" sz="2400" dirty="0">
              <a:latin typeface="Dom Casual" charset="0"/>
            </a:endParaRPr>
          </a:p>
        </p:txBody>
      </p:sp>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¿Qué es un objeto?</a:t>
            </a:r>
          </a:p>
        </p:txBody>
      </p:sp>
      <p:sp>
        <p:nvSpPr>
          <p:cNvPr id="4" name="Rectangle 3">
            <a:extLst>
              <a:ext uri="{FF2B5EF4-FFF2-40B4-BE49-F238E27FC236}">
                <a16:creationId xmlns:a16="http://schemas.microsoft.com/office/drawing/2014/main" id="{0A4DF3EE-00B7-4362-8CB0-854EA9C5C579}"/>
              </a:ext>
            </a:extLst>
          </p:cNvPr>
          <p:cNvSpPr txBox="1">
            <a:spLocks noChangeArrowheads="1"/>
          </p:cNvSpPr>
          <p:nvPr/>
        </p:nvSpPr>
        <p:spPr>
          <a:xfrm>
            <a:off x="657247" y="908720"/>
            <a:ext cx="7896993" cy="114300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0000"/>
              </a:lnSpc>
              <a:spcBef>
                <a:spcPct val="0"/>
              </a:spcBef>
              <a:buFontTx/>
              <a:buNone/>
            </a:pPr>
            <a:endParaRPr lang="es-ES_tradnl" altLang="es-MX" sz="1100" b="1" dirty="0">
              <a:solidFill>
                <a:srgbClr val="000099"/>
              </a:solidFill>
              <a:effectLst>
                <a:outerShdw blurRad="38100" dist="38100" dir="2700000" algn="tl">
                  <a:srgbClr val="C0C0C0"/>
                </a:outerShdw>
              </a:effectLst>
              <a:latin typeface="Dom Casual" charset="0"/>
            </a:endParaRPr>
          </a:p>
          <a:p>
            <a:pPr marL="0" indent="0" algn="ctr">
              <a:lnSpc>
                <a:spcPct val="120000"/>
              </a:lnSpc>
              <a:spcBef>
                <a:spcPct val="0"/>
              </a:spcBef>
              <a:buNone/>
            </a:pPr>
            <a:r>
              <a:rPr lang="es-ES_tradnl" altLang="es-MX" sz="2400" b="1" dirty="0">
                <a:solidFill>
                  <a:schemeClr val="accent6">
                    <a:lumMod val="75000"/>
                  </a:schemeClr>
                </a:solidFill>
                <a:latin typeface="Dom Casual" charset="0"/>
              </a:rPr>
              <a:t>Un objeto es una entidad o todo aquello que se quiere representar (persona, lugar o cosa).</a:t>
            </a:r>
          </a:p>
        </p:txBody>
      </p:sp>
    </p:spTree>
    <p:extLst>
      <p:ext uri="{BB962C8B-B14F-4D97-AF65-F5344CB8AC3E}">
        <p14:creationId xmlns:p14="http://schemas.microsoft.com/office/powerpoint/2010/main" val="26961038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9" name="Rectangle 3">
            <a:extLst>
              <a:ext uri="{FF2B5EF4-FFF2-40B4-BE49-F238E27FC236}">
                <a16:creationId xmlns:a16="http://schemas.microsoft.com/office/drawing/2014/main" id="{A4125395-AC5F-4642-AA8C-D10A69027FDA}"/>
              </a:ext>
            </a:extLst>
          </p:cNvPr>
          <p:cNvSpPr>
            <a:spLocks noGrp="1" noChangeArrowheads="1"/>
          </p:cNvSpPr>
          <p:nvPr>
            <p:ph type="body" sz="half" idx="1"/>
          </p:nvPr>
        </p:nvSpPr>
        <p:spPr>
          <a:xfrm>
            <a:off x="657247" y="1412776"/>
            <a:ext cx="7875193" cy="2088232"/>
          </a:xfrm>
        </p:spPr>
        <p:txBody>
          <a:bodyPr>
            <a:normAutofit fontScale="40000" lnSpcReduction="20000"/>
          </a:bodyPr>
          <a:lstStyle/>
          <a:p>
            <a:pPr algn="just">
              <a:lnSpc>
                <a:spcPct val="170000"/>
              </a:lnSpc>
              <a:spcBef>
                <a:spcPct val="0"/>
              </a:spcBef>
            </a:pPr>
            <a:r>
              <a:rPr lang="en-US" sz="4000" dirty="0"/>
              <a:t>Puede haber  miles de carros, y éstos forman un modelo.</a:t>
            </a:r>
          </a:p>
          <a:p>
            <a:pPr algn="just">
              <a:lnSpc>
                <a:spcPct val="170000"/>
              </a:lnSpc>
              <a:spcBef>
                <a:spcPct val="0"/>
              </a:spcBef>
            </a:pPr>
            <a:r>
              <a:rPr lang="en-US" sz="4000" dirty="0"/>
              <a:t>Cada </a:t>
            </a:r>
            <a:r>
              <a:rPr lang="en-US" sz="4000" b="1" dirty="0" err="1"/>
              <a:t>coche</a:t>
            </a:r>
            <a:r>
              <a:rPr lang="en-US" sz="4000" b="1" dirty="0"/>
              <a:t> </a:t>
            </a:r>
            <a:r>
              <a:rPr lang="en-US" sz="4000" dirty="0"/>
              <a:t>está hecho del mismo patrón o modelo y contiene los mismos componentes. En términos de la programación orientada a objetos, se dice que </a:t>
            </a:r>
            <a:r>
              <a:rPr lang="en-US" sz="4000" b="1" dirty="0"/>
              <a:t>uno de éstos </a:t>
            </a:r>
            <a:r>
              <a:rPr lang="en-US" sz="4000" dirty="0"/>
              <a:t>carros es una </a:t>
            </a:r>
            <a:r>
              <a:rPr lang="en-US" sz="4000" b="1" dirty="0">
                <a:solidFill>
                  <a:schemeClr val="accent6">
                    <a:lumMod val="75000"/>
                  </a:schemeClr>
                </a:solidFill>
              </a:rPr>
              <a:t>instancia</a:t>
            </a:r>
            <a:r>
              <a:rPr lang="en-US" sz="4000" dirty="0"/>
              <a:t> de la clase de objetos llamada </a:t>
            </a:r>
            <a:r>
              <a:rPr lang="en-US" sz="4000" b="1" dirty="0">
                <a:solidFill>
                  <a:srgbClr val="FF0000"/>
                </a:solidFill>
              </a:rPr>
              <a:t>Coche</a:t>
            </a:r>
            <a:r>
              <a:rPr lang="en-US" sz="4000" dirty="0"/>
              <a:t>.</a:t>
            </a:r>
          </a:p>
          <a:p>
            <a:pPr algn="just">
              <a:lnSpc>
                <a:spcPct val="170000"/>
              </a:lnSpc>
              <a:spcBef>
                <a:spcPct val="0"/>
              </a:spcBef>
            </a:pPr>
            <a:r>
              <a:rPr lang="en-US" sz="4000" dirty="0"/>
              <a:t>Una </a:t>
            </a:r>
            <a:r>
              <a:rPr lang="en-US" sz="4000" b="1" dirty="0"/>
              <a:t>clase</a:t>
            </a:r>
            <a:r>
              <a:rPr lang="en-US" sz="4000" dirty="0"/>
              <a:t> es el modelo o patrón a partir del cual cada objeto individual es creado.</a:t>
            </a:r>
            <a:endParaRPr lang="es-ES_tradnl" altLang="es-MX" sz="2400" dirty="0">
              <a:latin typeface="Dom Casual" charset="0"/>
            </a:endParaRPr>
          </a:p>
        </p:txBody>
      </p:sp>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1"/>
            <a:ext cx="7174879" cy="908720"/>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¿Qué es un objeto?</a:t>
            </a:r>
          </a:p>
        </p:txBody>
      </p:sp>
      <p:sp>
        <p:nvSpPr>
          <p:cNvPr id="4" name="Rectangle 3">
            <a:extLst>
              <a:ext uri="{FF2B5EF4-FFF2-40B4-BE49-F238E27FC236}">
                <a16:creationId xmlns:a16="http://schemas.microsoft.com/office/drawing/2014/main" id="{0A4DF3EE-00B7-4362-8CB0-854EA9C5C579}"/>
              </a:ext>
            </a:extLst>
          </p:cNvPr>
          <p:cNvSpPr txBox="1">
            <a:spLocks noChangeArrowheads="1"/>
          </p:cNvSpPr>
          <p:nvPr/>
        </p:nvSpPr>
        <p:spPr>
          <a:xfrm>
            <a:off x="657247" y="836712"/>
            <a:ext cx="7731177" cy="4320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20000"/>
              </a:lnSpc>
              <a:spcBef>
                <a:spcPct val="0"/>
              </a:spcBef>
              <a:buNone/>
            </a:pPr>
            <a:r>
              <a:rPr lang="es-ES_tradnl" altLang="es-MX" sz="2000" b="1" dirty="0">
                <a:solidFill>
                  <a:schemeClr val="accent6">
                    <a:lumMod val="75000"/>
                  </a:schemeClr>
                </a:solidFill>
                <a:latin typeface="Dom Casual" charset="0"/>
              </a:rPr>
              <a:t>Instancia</a:t>
            </a:r>
          </a:p>
        </p:txBody>
      </p:sp>
      <p:pic>
        <p:nvPicPr>
          <p:cNvPr id="5" name="Imagen 4" descr="Diagrama&#10;&#10;Descripción generada automáticamente">
            <a:extLst>
              <a:ext uri="{FF2B5EF4-FFF2-40B4-BE49-F238E27FC236}">
                <a16:creationId xmlns:a16="http://schemas.microsoft.com/office/drawing/2014/main" id="{C8D10A7A-974D-422B-9884-4D8F2007EF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784" y="3645024"/>
            <a:ext cx="4470159" cy="2808312"/>
          </a:xfrm>
          <a:prstGeom prst="rect">
            <a:avLst/>
          </a:prstGeom>
        </p:spPr>
      </p:pic>
    </p:spTree>
    <p:extLst>
      <p:ext uri="{BB962C8B-B14F-4D97-AF65-F5344CB8AC3E}">
        <p14:creationId xmlns:p14="http://schemas.microsoft.com/office/powerpoint/2010/main" val="4236864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9" name="Rectangle 3">
            <a:extLst>
              <a:ext uri="{FF2B5EF4-FFF2-40B4-BE49-F238E27FC236}">
                <a16:creationId xmlns:a16="http://schemas.microsoft.com/office/drawing/2014/main" id="{A4125395-AC5F-4642-AA8C-D10A69027FDA}"/>
              </a:ext>
            </a:extLst>
          </p:cNvPr>
          <p:cNvSpPr>
            <a:spLocks noGrp="1" noChangeArrowheads="1"/>
          </p:cNvSpPr>
          <p:nvPr>
            <p:ph type="body" sz="half" idx="1"/>
          </p:nvPr>
        </p:nvSpPr>
        <p:spPr>
          <a:xfrm>
            <a:off x="589761" y="1700808"/>
            <a:ext cx="7731177" cy="1997967"/>
          </a:xfrm>
        </p:spPr>
        <p:txBody>
          <a:bodyPr>
            <a:noAutofit/>
          </a:bodyPr>
          <a:lstStyle/>
          <a:p>
            <a:pPr>
              <a:lnSpc>
                <a:spcPct val="120000"/>
              </a:lnSpc>
              <a:spcBef>
                <a:spcPct val="0"/>
              </a:spcBef>
            </a:pPr>
            <a:r>
              <a:rPr lang="es-ES_tradnl" altLang="es-MX" sz="1600" dirty="0">
                <a:latin typeface="Dom Casual" charset="0"/>
              </a:rPr>
              <a:t>Par obtener objetos, necesitamos una estructura (molde) que nos permita crear varios objetos con el mismo tipo de atributos y métodos. </a:t>
            </a:r>
          </a:p>
          <a:p>
            <a:pPr algn="just">
              <a:lnSpc>
                <a:spcPct val="120000"/>
              </a:lnSpc>
              <a:spcBef>
                <a:spcPct val="0"/>
              </a:spcBef>
            </a:pPr>
            <a:r>
              <a:rPr lang="es-ES_tradnl" altLang="es-MX" sz="1600" dirty="0">
                <a:latin typeface="Dom Casual" charset="0"/>
              </a:rPr>
              <a:t>Las clases son una estructura para poder obtener objetos iguales pero con distintos estados. Es decir, vamos a obtener objetos que tengan los mismos atributos y métodos pero con un distinto estado. De esta forma vamos a poder instanciar una clase para poder obtener instancias de ellas que son los objetos.</a:t>
            </a:r>
          </a:p>
        </p:txBody>
      </p:sp>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¿Qué es una clase?</a:t>
            </a:r>
          </a:p>
        </p:txBody>
      </p:sp>
      <p:sp>
        <p:nvSpPr>
          <p:cNvPr id="4" name="Rectangle 3">
            <a:extLst>
              <a:ext uri="{FF2B5EF4-FFF2-40B4-BE49-F238E27FC236}">
                <a16:creationId xmlns:a16="http://schemas.microsoft.com/office/drawing/2014/main" id="{0A4DF3EE-00B7-4362-8CB0-854EA9C5C579}"/>
              </a:ext>
            </a:extLst>
          </p:cNvPr>
          <p:cNvSpPr txBox="1">
            <a:spLocks noChangeArrowheads="1"/>
          </p:cNvSpPr>
          <p:nvPr/>
        </p:nvSpPr>
        <p:spPr>
          <a:xfrm>
            <a:off x="657246" y="864735"/>
            <a:ext cx="7896993" cy="836073"/>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0000"/>
              </a:lnSpc>
              <a:spcBef>
                <a:spcPct val="0"/>
              </a:spcBef>
              <a:buFontTx/>
              <a:buNone/>
            </a:pPr>
            <a:endParaRPr lang="es-ES_tradnl" altLang="es-MX" sz="1100" b="1" dirty="0">
              <a:solidFill>
                <a:srgbClr val="000099"/>
              </a:solidFill>
              <a:effectLst>
                <a:outerShdw blurRad="38100" dist="38100" dir="2700000" algn="tl">
                  <a:srgbClr val="C0C0C0"/>
                </a:outerShdw>
              </a:effectLst>
              <a:latin typeface="Dom Casual" charset="0"/>
            </a:endParaRPr>
          </a:p>
          <a:p>
            <a:pPr marL="0" indent="0" algn="ctr">
              <a:lnSpc>
                <a:spcPct val="120000"/>
              </a:lnSpc>
              <a:spcBef>
                <a:spcPct val="0"/>
              </a:spcBef>
              <a:buNone/>
            </a:pPr>
            <a:r>
              <a:rPr lang="es-ES_tradnl" altLang="es-MX" sz="2400" b="1" dirty="0">
                <a:solidFill>
                  <a:schemeClr val="accent6">
                    <a:lumMod val="75000"/>
                  </a:schemeClr>
                </a:solidFill>
                <a:latin typeface="Dom Casual" charset="0"/>
              </a:rPr>
              <a:t>Un clase es un “molde” para obtener objetos con la misma estructura.</a:t>
            </a:r>
          </a:p>
        </p:txBody>
      </p:sp>
      <p:pic>
        <p:nvPicPr>
          <p:cNvPr id="3" name="Imagen 2">
            <a:extLst>
              <a:ext uri="{FF2B5EF4-FFF2-40B4-BE49-F238E27FC236}">
                <a16:creationId xmlns:a16="http://schemas.microsoft.com/office/drawing/2014/main" id="{F4C5B704-462B-4DAA-9D08-90401748773F}"/>
              </a:ext>
            </a:extLst>
          </p:cNvPr>
          <p:cNvPicPr>
            <a:picLocks noChangeAspect="1"/>
          </p:cNvPicPr>
          <p:nvPr/>
        </p:nvPicPr>
        <p:blipFill>
          <a:blip r:embed="rId2"/>
          <a:stretch>
            <a:fillRect/>
          </a:stretch>
        </p:blipFill>
        <p:spPr>
          <a:xfrm>
            <a:off x="3864153" y="4106023"/>
            <a:ext cx="5166390" cy="2106489"/>
          </a:xfrm>
          <a:prstGeom prst="rect">
            <a:avLst/>
          </a:prstGeom>
        </p:spPr>
      </p:pic>
      <p:pic>
        <p:nvPicPr>
          <p:cNvPr id="7" name="Imagen 6" descr="Imagen que contiene Escala de tiempo&#10;&#10;Descripción generada automáticamente">
            <a:extLst>
              <a:ext uri="{FF2B5EF4-FFF2-40B4-BE49-F238E27FC236}">
                <a16:creationId xmlns:a16="http://schemas.microsoft.com/office/drawing/2014/main" id="{FB14D0BF-EAC5-4A03-8F04-0167CF70A2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528" y="3980902"/>
            <a:ext cx="3540625" cy="2356729"/>
          </a:xfrm>
          <a:prstGeom prst="rect">
            <a:avLst/>
          </a:prstGeom>
        </p:spPr>
      </p:pic>
    </p:spTree>
    <p:extLst>
      <p:ext uri="{BB962C8B-B14F-4D97-AF65-F5344CB8AC3E}">
        <p14:creationId xmlns:p14="http://schemas.microsoft.com/office/powerpoint/2010/main" val="463879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9" name="Rectangle 3">
            <a:extLst>
              <a:ext uri="{FF2B5EF4-FFF2-40B4-BE49-F238E27FC236}">
                <a16:creationId xmlns:a16="http://schemas.microsoft.com/office/drawing/2014/main" id="{A4125395-AC5F-4642-AA8C-D10A69027FDA}"/>
              </a:ext>
            </a:extLst>
          </p:cNvPr>
          <p:cNvSpPr>
            <a:spLocks noGrp="1" noChangeArrowheads="1"/>
          </p:cNvSpPr>
          <p:nvPr>
            <p:ph type="body" sz="half" idx="1"/>
          </p:nvPr>
        </p:nvSpPr>
        <p:spPr>
          <a:xfrm>
            <a:off x="657247" y="2132857"/>
            <a:ext cx="7083105" cy="1368152"/>
          </a:xfrm>
        </p:spPr>
        <p:txBody>
          <a:bodyPr>
            <a:normAutofit/>
          </a:bodyPr>
          <a:lstStyle/>
          <a:p>
            <a:pPr marL="0" indent="0">
              <a:lnSpc>
                <a:spcPct val="120000"/>
              </a:lnSpc>
              <a:spcBef>
                <a:spcPct val="0"/>
              </a:spcBef>
              <a:buNone/>
            </a:pPr>
            <a:r>
              <a:rPr lang="es-ES_tradnl" altLang="es-MX" sz="2400" b="1" dirty="0">
                <a:solidFill>
                  <a:schemeClr val="accent6">
                    <a:lumMod val="75000"/>
                  </a:schemeClr>
                </a:solidFill>
                <a:latin typeface="Dom Casual" charset="0"/>
              </a:rPr>
              <a:t>class</a:t>
            </a:r>
            <a:r>
              <a:rPr lang="es-ES_tradnl" altLang="es-MX" sz="2400" dirty="0">
                <a:latin typeface="Dom Casual" charset="0"/>
              </a:rPr>
              <a:t> </a:t>
            </a:r>
            <a:r>
              <a:rPr lang="es-ES_tradnl" altLang="es-MX" sz="2400" b="1" dirty="0">
                <a:solidFill>
                  <a:schemeClr val="accent5">
                    <a:lumMod val="75000"/>
                  </a:schemeClr>
                </a:solidFill>
                <a:latin typeface="Dom Casual" charset="0"/>
              </a:rPr>
              <a:t>Nombre_Clase</a:t>
            </a:r>
            <a:r>
              <a:rPr lang="es-ES_tradnl" altLang="es-MX" sz="2400" dirty="0">
                <a:latin typeface="Dom Casual" charset="0"/>
              </a:rPr>
              <a:t>:</a:t>
            </a:r>
          </a:p>
          <a:p>
            <a:pPr marL="0" indent="0">
              <a:lnSpc>
                <a:spcPct val="120000"/>
              </a:lnSpc>
              <a:spcBef>
                <a:spcPct val="0"/>
              </a:spcBef>
              <a:buNone/>
            </a:pPr>
            <a:r>
              <a:rPr lang="es-ES_tradnl" altLang="es-MX" sz="2400" dirty="0">
                <a:latin typeface="Dom Casual" charset="0"/>
              </a:rPr>
              <a:t>       </a:t>
            </a:r>
            <a:r>
              <a:rPr lang="es-ES_tradnl" altLang="es-MX" sz="2400" b="1" dirty="0">
                <a:latin typeface="Dom Casual" charset="0"/>
              </a:rPr>
              <a:t>pass</a:t>
            </a:r>
            <a:r>
              <a:rPr lang="es-ES_tradnl" altLang="es-MX" sz="2400" dirty="0">
                <a:latin typeface="Dom Casual" charset="0"/>
              </a:rPr>
              <a:t> </a:t>
            </a:r>
            <a:r>
              <a:rPr lang="es-ES_tradnl" altLang="es-MX" sz="1600" dirty="0">
                <a:latin typeface="Dom Casual" charset="0"/>
              </a:rPr>
              <a:t># Nos dice la clase no está implementada, esta clase está vacía.</a:t>
            </a:r>
          </a:p>
        </p:txBody>
      </p:sp>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¿Cómo se crea una clase?</a:t>
            </a:r>
          </a:p>
        </p:txBody>
      </p:sp>
      <p:sp>
        <p:nvSpPr>
          <p:cNvPr id="4" name="Rectangle 3">
            <a:extLst>
              <a:ext uri="{FF2B5EF4-FFF2-40B4-BE49-F238E27FC236}">
                <a16:creationId xmlns:a16="http://schemas.microsoft.com/office/drawing/2014/main" id="{0A4DF3EE-00B7-4362-8CB0-854EA9C5C579}"/>
              </a:ext>
            </a:extLst>
          </p:cNvPr>
          <p:cNvSpPr txBox="1">
            <a:spLocks noChangeArrowheads="1"/>
          </p:cNvSpPr>
          <p:nvPr/>
        </p:nvSpPr>
        <p:spPr>
          <a:xfrm>
            <a:off x="657247" y="908720"/>
            <a:ext cx="7896993" cy="114300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20000"/>
              </a:lnSpc>
              <a:spcBef>
                <a:spcPct val="0"/>
              </a:spcBef>
              <a:buFontTx/>
              <a:buNone/>
            </a:pPr>
            <a:endParaRPr lang="es-ES_tradnl" altLang="es-MX" sz="1100" b="1" dirty="0">
              <a:solidFill>
                <a:srgbClr val="000099"/>
              </a:solidFill>
              <a:effectLst>
                <a:outerShdw blurRad="38100" dist="38100" dir="2700000" algn="tl">
                  <a:srgbClr val="C0C0C0"/>
                </a:outerShdw>
              </a:effectLst>
              <a:latin typeface="Dom Casual" charset="0"/>
            </a:endParaRPr>
          </a:p>
          <a:p>
            <a:pPr marL="0" indent="0" algn="ctr">
              <a:lnSpc>
                <a:spcPct val="120000"/>
              </a:lnSpc>
              <a:spcBef>
                <a:spcPct val="0"/>
              </a:spcBef>
              <a:buNone/>
            </a:pPr>
            <a:r>
              <a:rPr lang="es-ES_tradnl" altLang="es-MX" sz="2400" b="1" dirty="0">
                <a:solidFill>
                  <a:schemeClr val="accent6">
                    <a:lumMod val="75000"/>
                  </a:schemeClr>
                </a:solidFill>
                <a:latin typeface="Dom Casual" charset="0"/>
              </a:rPr>
              <a:t>Un clase es un “molde” para obtener objetos con la misma estructura.</a:t>
            </a:r>
          </a:p>
        </p:txBody>
      </p:sp>
      <p:sp>
        <p:nvSpPr>
          <p:cNvPr id="8" name="Rectangle 3">
            <a:extLst>
              <a:ext uri="{FF2B5EF4-FFF2-40B4-BE49-F238E27FC236}">
                <a16:creationId xmlns:a16="http://schemas.microsoft.com/office/drawing/2014/main" id="{15A7CB90-EC10-49B6-9E7A-8EA370C851EF}"/>
              </a:ext>
            </a:extLst>
          </p:cNvPr>
          <p:cNvSpPr txBox="1">
            <a:spLocks noChangeArrowheads="1"/>
          </p:cNvSpPr>
          <p:nvPr/>
        </p:nvSpPr>
        <p:spPr>
          <a:xfrm>
            <a:off x="732532" y="4869160"/>
            <a:ext cx="7560840" cy="1368152"/>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latin typeface="Dom Casual" charset="0"/>
              </a:rPr>
              <a:t>Ya tenemos una clase, ya podemos instanciar objetos de tipo </a:t>
            </a:r>
            <a:r>
              <a:rPr lang="es-ES_tradnl" altLang="es-MX" sz="2400" b="1" dirty="0">
                <a:solidFill>
                  <a:schemeClr val="accent5">
                    <a:lumMod val="75000"/>
                  </a:schemeClr>
                </a:solidFill>
                <a:latin typeface="Dom Casual" charset="0"/>
              </a:rPr>
              <a:t>Gato</a:t>
            </a:r>
            <a:r>
              <a:rPr lang="es-ES_tradnl" altLang="es-MX" sz="2400" dirty="0">
                <a:latin typeface="Dom Casual" charset="0"/>
              </a:rPr>
              <a:t>.</a:t>
            </a:r>
          </a:p>
          <a:p>
            <a:pPr marL="0" indent="0">
              <a:lnSpc>
                <a:spcPct val="120000"/>
              </a:lnSpc>
              <a:spcBef>
                <a:spcPct val="0"/>
              </a:spcBef>
              <a:buFont typeface="Arial" pitchFamily="34" charset="0"/>
              <a:buNone/>
            </a:pPr>
            <a:endParaRPr lang="es-ES_tradnl" altLang="es-MX" sz="2400" dirty="0">
              <a:latin typeface="Dom Casual" charset="0"/>
            </a:endParaRPr>
          </a:p>
          <a:p>
            <a:pPr marL="0" indent="0">
              <a:lnSpc>
                <a:spcPct val="120000"/>
              </a:lnSpc>
              <a:spcBef>
                <a:spcPct val="0"/>
              </a:spcBef>
              <a:buFont typeface="Arial" pitchFamily="34" charset="0"/>
              <a:buNone/>
            </a:pPr>
            <a:r>
              <a:rPr lang="es-ES_tradnl" altLang="es-MX" sz="2400" b="1" dirty="0">
                <a:solidFill>
                  <a:srgbClr val="FF0000"/>
                </a:solidFill>
                <a:latin typeface="Dom Casual" charset="0"/>
              </a:rPr>
              <a:t>mi_gato </a:t>
            </a:r>
            <a:r>
              <a:rPr lang="es-ES_tradnl" altLang="es-MX" sz="2400" dirty="0">
                <a:latin typeface="Dom Casual" charset="0"/>
              </a:rPr>
              <a:t>= </a:t>
            </a:r>
            <a:r>
              <a:rPr lang="es-ES_tradnl" altLang="es-MX" sz="2400" b="1" dirty="0">
                <a:solidFill>
                  <a:schemeClr val="accent5">
                    <a:lumMod val="75000"/>
                  </a:schemeClr>
                </a:solidFill>
                <a:latin typeface="Dom Casual" charset="0"/>
              </a:rPr>
              <a:t>Gato() </a:t>
            </a:r>
          </a:p>
        </p:txBody>
      </p:sp>
      <p:sp>
        <p:nvSpPr>
          <p:cNvPr id="9" name="Rectangle 3">
            <a:extLst>
              <a:ext uri="{FF2B5EF4-FFF2-40B4-BE49-F238E27FC236}">
                <a16:creationId xmlns:a16="http://schemas.microsoft.com/office/drawing/2014/main" id="{D54CE9AF-1815-46AF-888D-2831807508C9}"/>
              </a:ext>
            </a:extLst>
          </p:cNvPr>
          <p:cNvSpPr txBox="1">
            <a:spLocks noChangeArrowheads="1"/>
          </p:cNvSpPr>
          <p:nvPr/>
        </p:nvSpPr>
        <p:spPr>
          <a:xfrm>
            <a:off x="657246" y="3635897"/>
            <a:ext cx="7083105" cy="136815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b="1" dirty="0">
                <a:solidFill>
                  <a:schemeClr val="accent6">
                    <a:lumMod val="75000"/>
                  </a:schemeClr>
                </a:solidFill>
                <a:latin typeface="Dom Casual" charset="0"/>
              </a:rPr>
              <a:t>class</a:t>
            </a:r>
            <a:r>
              <a:rPr lang="es-ES_tradnl" altLang="es-MX" sz="2400" dirty="0">
                <a:latin typeface="Dom Casual" charset="0"/>
              </a:rPr>
              <a:t> </a:t>
            </a:r>
            <a:r>
              <a:rPr lang="es-ES_tradnl" altLang="es-MX" sz="2400" b="1" dirty="0">
                <a:solidFill>
                  <a:schemeClr val="accent5">
                    <a:lumMod val="75000"/>
                  </a:schemeClr>
                </a:solidFill>
                <a:latin typeface="Dom Casual" charset="0"/>
              </a:rPr>
              <a:t>Gato</a:t>
            </a:r>
            <a:r>
              <a:rPr lang="es-ES_tradnl" altLang="es-MX" sz="2400" dirty="0">
                <a:latin typeface="Dom Casual" charset="0"/>
              </a:rPr>
              <a:t>:  </a:t>
            </a:r>
          </a:p>
          <a:p>
            <a:pPr marL="0" indent="0">
              <a:lnSpc>
                <a:spcPct val="120000"/>
              </a:lnSpc>
              <a:spcBef>
                <a:spcPct val="0"/>
              </a:spcBef>
              <a:buFont typeface="Arial" pitchFamily="34" charset="0"/>
              <a:buNone/>
            </a:pPr>
            <a:r>
              <a:rPr lang="es-ES_tradnl" altLang="es-MX" sz="2400" dirty="0">
                <a:latin typeface="Dom Casual" charset="0"/>
              </a:rPr>
              <a:t>       pass</a:t>
            </a:r>
          </a:p>
        </p:txBody>
      </p:sp>
      <p:sp>
        <p:nvSpPr>
          <p:cNvPr id="7" name="Rectangle 3">
            <a:extLst>
              <a:ext uri="{FF2B5EF4-FFF2-40B4-BE49-F238E27FC236}">
                <a16:creationId xmlns:a16="http://schemas.microsoft.com/office/drawing/2014/main" id="{A7FB7C9C-55D7-47DE-8614-8BB5B641F6FA}"/>
              </a:ext>
            </a:extLst>
          </p:cNvPr>
          <p:cNvSpPr txBox="1">
            <a:spLocks noChangeArrowheads="1"/>
          </p:cNvSpPr>
          <p:nvPr/>
        </p:nvSpPr>
        <p:spPr>
          <a:xfrm>
            <a:off x="3419872" y="5476665"/>
            <a:ext cx="4991596" cy="68864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1400" dirty="0">
                <a:latin typeface="Dom Casual" charset="0"/>
              </a:rPr>
              <a:t>A la variable </a:t>
            </a:r>
            <a:r>
              <a:rPr lang="es-ES_tradnl" altLang="es-MX" sz="1400" b="1" dirty="0">
                <a:solidFill>
                  <a:srgbClr val="FF0000"/>
                </a:solidFill>
                <a:latin typeface="Dom Casual" charset="0"/>
              </a:rPr>
              <a:t>mi_gato</a:t>
            </a:r>
            <a:r>
              <a:rPr lang="es-ES_tradnl" altLang="es-MX" sz="1400" dirty="0">
                <a:latin typeface="Dom Casual" charset="0"/>
              </a:rPr>
              <a:t> le asignamos lo que retorna esta operación </a:t>
            </a:r>
            <a:r>
              <a:rPr lang="es-ES_tradnl" altLang="es-MX" sz="1400" b="1" dirty="0">
                <a:solidFill>
                  <a:schemeClr val="accent5">
                    <a:lumMod val="75000"/>
                  </a:schemeClr>
                </a:solidFill>
                <a:latin typeface="Dom Casual" charset="0"/>
              </a:rPr>
              <a:t>Gato() </a:t>
            </a:r>
            <a:r>
              <a:rPr lang="es-ES_tradnl" altLang="es-MX" sz="1400" dirty="0">
                <a:latin typeface="Dom Casual" charset="0"/>
              </a:rPr>
              <a:t>que es la que instancia un objeto de esta clase.</a:t>
            </a:r>
          </a:p>
        </p:txBody>
      </p:sp>
      <p:pic>
        <p:nvPicPr>
          <p:cNvPr id="12" name="Imagen 11">
            <a:extLst>
              <a:ext uri="{FF2B5EF4-FFF2-40B4-BE49-F238E27FC236}">
                <a16:creationId xmlns:a16="http://schemas.microsoft.com/office/drawing/2014/main" id="{15941B3E-39B2-45FD-9EFE-D941295205EC}"/>
              </a:ext>
            </a:extLst>
          </p:cNvPr>
          <p:cNvPicPr>
            <a:picLocks noChangeAspect="1"/>
          </p:cNvPicPr>
          <p:nvPr/>
        </p:nvPicPr>
        <p:blipFill>
          <a:blip r:embed="rId2"/>
          <a:stretch>
            <a:fillRect/>
          </a:stretch>
        </p:blipFill>
        <p:spPr>
          <a:xfrm>
            <a:off x="7164288" y="2659227"/>
            <a:ext cx="1481124" cy="1978981"/>
          </a:xfrm>
          <a:prstGeom prst="rect">
            <a:avLst/>
          </a:prstGeom>
        </p:spPr>
      </p:pic>
    </p:spTree>
    <p:extLst>
      <p:ext uri="{BB962C8B-B14F-4D97-AF65-F5344CB8AC3E}">
        <p14:creationId xmlns:p14="http://schemas.microsoft.com/office/powerpoint/2010/main" val="558978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9" name="Rectangle 3">
            <a:extLst>
              <a:ext uri="{FF2B5EF4-FFF2-40B4-BE49-F238E27FC236}">
                <a16:creationId xmlns:a16="http://schemas.microsoft.com/office/drawing/2014/main" id="{A4125395-AC5F-4642-AA8C-D10A69027FDA}"/>
              </a:ext>
            </a:extLst>
          </p:cNvPr>
          <p:cNvSpPr>
            <a:spLocks noGrp="1" noChangeArrowheads="1"/>
          </p:cNvSpPr>
          <p:nvPr>
            <p:ph type="body" sz="half" idx="1"/>
          </p:nvPr>
        </p:nvSpPr>
        <p:spPr>
          <a:xfrm>
            <a:off x="551514" y="1700808"/>
            <a:ext cx="4596550" cy="3168352"/>
          </a:xfrm>
        </p:spPr>
        <p:txBody>
          <a:bodyPr>
            <a:normAutofit fontScale="62500" lnSpcReduction="20000"/>
          </a:bodyPr>
          <a:lstStyle/>
          <a:p>
            <a:pPr marL="0" indent="0">
              <a:lnSpc>
                <a:spcPct val="170000"/>
              </a:lnSpc>
              <a:spcBef>
                <a:spcPct val="0"/>
              </a:spcBef>
              <a:buNone/>
            </a:pPr>
            <a:r>
              <a:rPr lang="es-ES_tradnl" altLang="es-MX" sz="2900" dirty="0">
                <a:solidFill>
                  <a:schemeClr val="bg2">
                    <a:lumMod val="10000"/>
                  </a:schemeClr>
                </a:solidFill>
                <a:latin typeface="Dom Casual" charset="0"/>
              </a:rPr>
              <a:t>Vamos a crear varios objetos de tipo </a:t>
            </a:r>
            <a:r>
              <a:rPr lang="es-ES_tradnl" altLang="es-MX" sz="2900" b="1" dirty="0">
                <a:solidFill>
                  <a:schemeClr val="accent5">
                    <a:lumMod val="75000"/>
                  </a:schemeClr>
                </a:solidFill>
                <a:latin typeface="Dom Casual" charset="0"/>
              </a:rPr>
              <a:t>Gato()</a:t>
            </a:r>
          </a:p>
          <a:p>
            <a:pPr marL="0" indent="0">
              <a:lnSpc>
                <a:spcPct val="170000"/>
              </a:lnSpc>
              <a:spcBef>
                <a:spcPct val="0"/>
              </a:spcBef>
              <a:buNone/>
            </a:pPr>
            <a:r>
              <a:rPr lang="es-ES_tradnl" altLang="es-MX" sz="2900" b="1" dirty="0">
                <a:solidFill>
                  <a:schemeClr val="bg2">
                    <a:lumMod val="10000"/>
                  </a:schemeClr>
                </a:solidFill>
                <a:latin typeface="Dom Casual" charset="0"/>
              </a:rPr>
              <a:t>¿Qué podemos representar de un gato?</a:t>
            </a:r>
          </a:p>
          <a:p>
            <a:pPr marL="0" indent="0">
              <a:lnSpc>
                <a:spcPct val="170000"/>
              </a:lnSpc>
              <a:spcBef>
                <a:spcPct val="0"/>
              </a:spcBef>
              <a:buNone/>
            </a:pPr>
            <a:r>
              <a:rPr lang="es-ES_tradnl" altLang="es-MX" sz="2900" b="1" dirty="0">
                <a:solidFill>
                  <a:schemeClr val="accent6">
                    <a:lumMod val="75000"/>
                  </a:schemeClr>
                </a:solidFill>
                <a:latin typeface="Dom Casual" charset="0"/>
              </a:rPr>
              <a:t>Atributos: </a:t>
            </a:r>
            <a:r>
              <a:rPr lang="es-ES_tradnl" altLang="es-MX" sz="2900" dirty="0">
                <a:solidFill>
                  <a:schemeClr val="bg2">
                    <a:lumMod val="10000"/>
                  </a:schemeClr>
                </a:solidFill>
                <a:latin typeface="Dom Casual" charset="0"/>
              </a:rPr>
              <a:t>Nombre, edad, alimentos favoritos </a:t>
            </a:r>
          </a:p>
          <a:p>
            <a:pPr marL="0" indent="0">
              <a:lnSpc>
                <a:spcPct val="170000"/>
              </a:lnSpc>
              <a:spcBef>
                <a:spcPct val="0"/>
              </a:spcBef>
              <a:buNone/>
            </a:pPr>
            <a:r>
              <a:rPr lang="es-ES_tradnl" altLang="es-MX" sz="2900" b="1" dirty="0">
                <a:solidFill>
                  <a:schemeClr val="accent6">
                    <a:lumMod val="75000"/>
                  </a:schemeClr>
                </a:solidFill>
                <a:latin typeface="Dom Casual" charset="0"/>
              </a:rPr>
              <a:t>Métodos: </a:t>
            </a:r>
          </a:p>
          <a:p>
            <a:pPr>
              <a:lnSpc>
                <a:spcPct val="170000"/>
              </a:lnSpc>
              <a:spcBef>
                <a:spcPct val="0"/>
              </a:spcBef>
            </a:pPr>
            <a:r>
              <a:rPr lang="es-ES_tradnl" altLang="es-MX" sz="2900" dirty="0">
                <a:solidFill>
                  <a:schemeClr val="bg2">
                    <a:lumMod val="10000"/>
                  </a:schemeClr>
                </a:solidFill>
                <a:latin typeface="Dom Casual" charset="0"/>
              </a:rPr>
              <a:t>Saber si es adulto. </a:t>
            </a:r>
          </a:p>
          <a:p>
            <a:pPr>
              <a:lnSpc>
                <a:spcPct val="170000"/>
              </a:lnSpc>
              <a:spcBef>
                <a:spcPct val="0"/>
              </a:spcBef>
            </a:pPr>
            <a:r>
              <a:rPr lang="es-ES_tradnl" altLang="es-MX" sz="2900" dirty="0">
                <a:solidFill>
                  <a:schemeClr val="bg2">
                    <a:lumMod val="10000"/>
                  </a:schemeClr>
                </a:solidFill>
                <a:latin typeface="Dom Casual" charset="0"/>
              </a:rPr>
              <a:t>Decir si un alimento es de sus favoritos.</a:t>
            </a:r>
          </a:p>
          <a:p>
            <a:pPr marL="0" indent="0">
              <a:lnSpc>
                <a:spcPct val="120000"/>
              </a:lnSpc>
              <a:spcBef>
                <a:spcPct val="0"/>
              </a:spcBef>
              <a:buNone/>
            </a:pPr>
            <a:endParaRPr lang="es-ES_tradnl" altLang="es-MX" sz="2400" dirty="0">
              <a:latin typeface="Dom Casual" charset="0"/>
            </a:endParaRPr>
          </a:p>
        </p:txBody>
      </p:sp>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Objetos</a:t>
            </a:r>
          </a:p>
        </p:txBody>
      </p:sp>
      <p:pic>
        <p:nvPicPr>
          <p:cNvPr id="5" name="Imagen 4" descr="Imagen que contiene Aplicación&#10;&#10;Descripción generada automáticamente">
            <a:extLst>
              <a:ext uri="{FF2B5EF4-FFF2-40B4-BE49-F238E27FC236}">
                <a16:creationId xmlns:a16="http://schemas.microsoft.com/office/drawing/2014/main" id="{AD5C4D84-A386-40FE-956A-3A9D900A3E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04048" y="1412776"/>
            <a:ext cx="3588438" cy="3240360"/>
          </a:xfrm>
          <a:prstGeom prst="rect">
            <a:avLst/>
          </a:prstGeom>
        </p:spPr>
      </p:pic>
    </p:spTree>
    <p:extLst>
      <p:ext uri="{BB962C8B-B14F-4D97-AF65-F5344CB8AC3E}">
        <p14:creationId xmlns:p14="http://schemas.microsoft.com/office/powerpoint/2010/main" val="38898598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Atributos</a:t>
            </a:r>
          </a:p>
        </p:txBody>
      </p:sp>
      <p:sp>
        <p:nvSpPr>
          <p:cNvPr id="7" name="Rectangle 3">
            <a:extLst>
              <a:ext uri="{FF2B5EF4-FFF2-40B4-BE49-F238E27FC236}">
                <a16:creationId xmlns:a16="http://schemas.microsoft.com/office/drawing/2014/main" id="{02175E53-856E-4633-8994-534E679C6766}"/>
              </a:ext>
            </a:extLst>
          </p:cNvPr>
          <p:cNvSpPr txBox="1">
            <a:spLocks noChangeArrowheads="1"/>
          </p:cNvSpPr>
          <p:nvPr/>
        </p:nvSpPr>
        <p:spPr>
          <a:xfrm>
            <a:off x="683568" y="1143000"/>
            <a:ext cx="7704856" cy="531033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70000"/>
              </a:lnSpc>
              <a:spcBef>
                <a:spcPct val="0"/>
              </a:spcBef>
            </a:pPr>
            <a:r>
              <a:rPr lang="es-ES_tradnl" altLang="es-MX" sz="1400" dirty="0">
                <a:solidFill>
                  <a:schemeClr val="bg2">
                    <a:lumMod val="10000"/>
                  </a:schemeClr>
                </a:solidFill>
                <a:latin typeface="Dom Casual" charset="0"/>
              </a:rPr>
              <a:t>Son propiedades del objeto, que están representadas mediante variables. </a:t>
            </a:r>
          </a:p>
          <a:p>
            <a:pPr>
              <a:lnSpc>
                <a:spcPct val="170000"/>
              </a:lnSpc>
              <a:spcBef>
                <a:spcPct val="0"/>
              </a:spcBef>
            </a:pPr>
            <a:r>
              <a:rPr lang="es-ES_tradnl" altLang="es-MX" sz="1400" dirty="0">
                <a:solidFill>
                  <a:schemeClr val="bg2">
                    <a:lumMod val="10000"/>
                  </a:schemeClr>
                </a:solidFill>
                <a:latin typeface="Dom Casual" charset="0"/>
              </a:rPr>
              <a:t>Los atributos definen el objeto y los atributos definen el estado del objeto.</a:t>
            </a:r>
          </a:p>
          <a:p>
            <a:pPr>
              <a:lnSpc>
                <a:spcPct val="170000"/>
              </a:lnSpc>
              <a:spcBef>
                <a:spcPct val="0"/>
              </a:spcBef>
            </a:pPr>
            <a:r>
              <a:rPr lang="es-ES_tradnl" altLang="es-MX" sz="1400" dirty="0">
                <a:solidFill>
                  <a:schemeClr val="bg2">
                    <a:lumMod val="10000"/>
                  </a:schemeClr>
                </a:solidFill>
                <a:latin typeface="Dom Casual" charset="0"/>
              </a:rPr>
              <a:t>Puede ser cualquier tipo de dato (incluso otros objetos).</a:t>
            </a:r>
          </a:p>
          <a:p>
            <a:pPr>
              <a:lnSpc>
                <a:spcPct val="170000"/>
              </a:lnSpc>
              <a:spcBef>
                <a:spcPct val="0"/>
              </a:spcBef>
            </a:pPr>
            <a:r>
              <a:rPr lang="es-ES_tradnl" altLang="es-MX" sz="1400" dirty="0">
                <a:solidFill>
                  <a:schemeClr val="bg2">
                    <a:lumMod val="10000"/>
                  </a:schemeClr>
                </a:solidFill>
                <a:latin typeface="Dom Casual" charset="0"/>
              </a:rPr>
              <a:t>Podemos tener dos tipos de atributos :</a:t>
            </a:r>
          </a:p>
          <a:p>
            <a:pPr lvl="1">
              <a:lnSpc>
                <a:spcPct val="170000"/>
              </a:lnSpc>
              <a:spcBef>
                <a:spcPct val="0"/>
              </a:spcBef>
            </a:pPr>
            <a:r>
              <a:rPr lang="es-ES_tradnl" altLang="es-MX" sz="1400" b="1" dirty="0">
                <a:solidFill>
                  <a:schemeClr val="accent6">
                    <a:lumMod val="75000"/>
                  </a:schemeClr>
                </a:solidFill>
                <a:latin typeface="Dom Casual" charset="0"/>
              </a:rPr>
              <a:t>De clase (estáticos) </a:t>
            </a:r>
            <a:r>
              <a:rPr lang="es-ES_tradnl" altLang="es-MX" sz="1400" dirty="0">
                <a:solidFill>
                  <a:schemeClr val="bg2">
                    <a:lumMod val="10000"/>
                  </a:schemeClr>
                </a:solidFill>
                <a:latin typeface="Dom Casual" charset="0"/>
              </a:rPr>
              <a:t>Son compartidos por todos los objetos de una clase, significa que el valor es el mismo para todos. Estos se utilizan para definir las constantes. Estos valores no cambian para los objetos.</a:t>
            </a:r>
          </a:p>
          <a:p>
            <a:pPr lvl="1">
              <a:lnSpc>
                <a:spcPct val="170000"/>
              </a:lnSpc>
              <a:spcBef>
                <a:spcPct val="0"/>
              </a:spcBef>
            </a:pPr>
            <a:r>
              <a:rPr lang="es-ES_tradnl" altLang="es-MX" sz="1400" b="1" dirty="0">
                <a:solidFill>
                  <a:schemeClr val="accent6">
                    <a:lumMod val="75000"/>
                  </a:schemeClr>
                </a:solidFill>
                <a:latin typeface="Dom Casual" charset="0"/>
              </a:rPr>
              <a:t>De instancia</a:t>
            </a:r>
          </a:p>
          <a:p>
            <a:pPr marL="457200" lvl="1" indent="0">
              <a:lnSpc>
                <a:spcPct val="170000"/>
              </a:lnSpc>
              <a:spcBef>
                <a:spcPct val="0"/>
              </a:spcBef>
              <a:buNone/>
            </a:pPr>
            <a:r>
              <a:rPr lang="es-ES_tradnl" altLang="es-MX" sz="1400" dirty="0">
                <a:solidFill>
                  <a:schemeClr val="bg2">
                    <a:lumMod val="10000"/>
                  </a:schemeClr>
                </a:solidFill>
                <a:latin typeface="Dom Casual" charset="0"/>
              </a:rPr>
              <a:t>Dependiendo si el valor es el mismo para todos los objetos o no.</a:t>
            </a:r>
          </a:p>
          <a:p>
            <a:pPr>
              <a:lnSpc>
                <a:spcPct val="170000"/>
              </a:lnSpc>
              <a:spcBef>
                <a:spcPct val="0"/>
              </a:spcBef>
            </a:pPr>
            <a:r>
              <a:rPr lang="es-ES_tradnl" altLang="es-MX" sz="1400" dirty="0">
                <a:solidFill>
                  <a:schemeClr val="bg2">
                    <a:lumMod val="10000"/>
                  </a:schemeClr>
                </a:solidFill>
                <a:latin typeface="Dom Casual" charset="0"/>
              </a:rPr>
              <a:t>Pueden crearse de forma dinámica durante la ejecución. Pyton genera un diccionario para los atributos de clase y otro diccionario para los atributos de instancia. Esto por cada uno de los objetos que instanciemos de una clase. La clave de la clase es el nombre del atributo (edad) y el valor del diccionario es el valor del atributo (2 años). Buena práctica nombres de atributos representativos.</a:t>
            </a:r>
            <a:endParaRPr lang="es-ES_tradnl" altLang="es-MX" sz="1400" dirty="0">
              <a:latin typeface="Dom Casual" charset="0"/>
            </a:endParaRPr>
          </a:p>
        </p:txBody>
      </p:sp>
    </p:spTree>
    <p:extLst>
      <p:ext uri="{BB962C8B-B14F-4D97-AF65-F5344CB8AC3E}">
        <p14:creationId xmlns:p14="http://schemas.microsoft.com/office/powerpoint/2010/main" val="28284551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Métodos</a:t>
            </a:r>
          </a:p>
        </p:txBody>
      </p:sp>
      <p:sp>
        <p:nvSpPr>
          <p:cNvPr id="7" name="Rectangle 3">
            <a:extLst>
              <a:ext uri="{FF2B5EF4-FFF2-40B4-BE49-F238E27FC236}">
                <a16:creationId xmlns:a16="http://schemas.microsoft.com/office/drawing/2014/main" id="{02175E53-856E-4633-8994-534E679C6766}"/>
              </a:ext>
            </a:extLst>
          </p:cNvPr>
          <p:cNvSpPr txBox="1">
            <a:spLocks noChangeArrowheads="1"/>
          </p:cNvSpPr>
          <p:nvPr/>
        </p:nvSpPr>
        <p:spPr>
          <a:xfrm>
            <a:off x="925513" y="1311701"/>
            <a:ext cx="8038975" cy="2952328"/>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20000"/>
              </a:lnSpc>
              <a:spcBef>
                <a:spcPct val="0"/>
              </a:spcBef>
            </a:pPr>
            <a:r>
              <a:rPr lang="es-ES_tradnl" altLang="es-MX" sz="2400" dirty="0">
                <a:solidFill>
                  <a:schemeClr val="bg2">
                    <a:lumMod val="10000"/>
                  </a:schemeClr>
                </a:solidFill>
                <a:latin typeface="Dom Casual" charset="0"/>
              </a:rPr>
              <a:t>Dan funcionalidad a los objetos.</a:t>
            </a:r>
          </a:p>
          <a:p>
            <a:pPr>
              <a:lnSpc>
                <a:spcPct val="120000"/>
              </a:lnSpc>
              <a:spcBef>
                <a:spcPct val="0"/>
              </a:spcBef>
            </a:pPr>
            <a:r>
              <a:rPr lang="es-ES_tradnl" altLang="es-MX" sz="2400" dirty="0">
                <a:solidFill>
                  <a:schemeClr val="bg2">
                    <a:lumMod val="10000"/>
                  </a:schemeClr>
                </a:solidFill>
                <a:latin typeface="Dom Casual" charset="0"/>
              </a:rPr>
              <a:t>Necesitan de una clase para existir. (Deben estar dentro de una clase)</a:t>
            </a:r>
          </a:p>
          <a:p>
            <a:pPr>
              <a:lnSpc>
                <a:spcPct val="120000"/>
              </a:lnSpc>
              <a:spcBef>
                <a:spcPct val="0"/>
              </a:spcBef>
            </a:pPr>
            <a:r>
              <a:rPr lang="es-ES_tradnl" altLang="es-MX" sz="2400" dirty="0">
                <a:solidFill>
                  <a:schemeClr val="bg2">
                    <a:lumMod val="10000"/>
                  </a:schemeClr>
                </a:solidFill>
                <a:latin typeface="Dom Casual" charset="0"/>
              </a:rPr>
              <a:t>Son similares a las funciones (parámetros y valor de retorno)</a:t>
            </a:r>
          </a:p>
          <a:p>
            <a:pPr>
              <a:lnSpc>
                <a:spcPct val="120000"/>
              </a:lnSpc>
              <a:spcBef>
                <a:spcPct val="0"/>
              </a:spcBef>
            </a:pPr>
            <a:r>
              <a:rPr lang="es-ES_tradnl" altLang="es-MX" sz="2400" dirty="0">
                <a:solidFill>
                  <a:schemeClr val="bg2">
                    <a:lumMod val="10000"/>
                  </a:schemeClr>
                </a:solidFill>
                <a:latin typeface="Dom Casual" charset="0"/>
              </a:rPr>
              <a:t>Pueden invocarse desde el propio objeto que lo contiene o desde otro objeto, con la sintaxis </a:t>
            </a:r>
            <a:r>
              <a:rPr lang="es-ES_tradnl" altLang="es-MX" sz="2400" b="1" dirty="0">
                <a:solidFill>
                  <a:srgbClr val="FF0000"/>
                </a:solidFill>
                <a:latin typeface="Dom Casual" charset="0"/>
              </a:rPr>
              <a:t>objeto</a:t>
            </a:r>
            <a:r>
              <a:rPr lang="es-ES_tradnl" altLang="es-MX" sz="2400" b="1" dirty="0">
                <a:solidFill>
                  <a:schemeClr val="bg2">
                    <a:lumMod val="10000"/>
                  </a:schemeClr>
                </a:solidFill>
                <a:latin typeface="Dom Casual" charset="0"/>
              </a:rPr>
              <a:t>.</a:t>
            </a:r>
            <a:r>
              <a:rPr lang="es-ES_tradnl" altLang="es-MX" sz="2400" b="1" dirty="0">
                <a:solidFill>
                  <a:schemeClr val="accent6">
                    <a:lumMod val="75000"/>
                  </a:schemeClr>
                </a:solidFill>
                <a:latin typeface="Dom Casual" charset="0"/>
              </a:rPr>
              <a:t>método()</a:t>
            </a:r>
            <a:r>
              <a:rPr lang="es-ES_tradnl" altLang="es-MX" sz="2400" dirty="0">
                <a:solidFill>
                  <a:schemeClr val="bg2">
                    <a:lumMod val="10000"/>
                  </a:schemeClr>
                </a:solidFill>
                <a:latin typeface="Dom Casual" charset="0"/>
              </a:rPr>
              <a:t>.</a:t>
            </a:r>
          </a:p>
          <a:p>
            <a:pPr marL="0" indent="0">
              <a:lnSpc>
                <a:spcPct val="120000"/>
              </a:lnSpc>
              <a:spcBef>
                <a:spcPct val="0"/>
              </a:spcBef>
              <a:buNone/>
            </a:pPr>
            <a:endParaRPr lang="es-ES_tradnl" altLang="es-MX" sz="2400" dirty="0">
              <a:solidFill>
                <a:schemeClr val="bg2">
                  <a:lumMod val="10000"/>
                </a:schemeClr>
              </a:solidFill>
              <a:latin typeface="Dom Casual" charset="0"/>
            </a:endParaRPr>
          </a:p>
          <a:p>
            <a:pPr marL="0" indent="0">
              <a:lnSpc>
                <a:spcPct val="120000"/>
              </a:lnSpc>
              <a:spcBef>
                <a:spcPct val="0"/>
              </a:spcBef>
              <a:buNone/>
            </a:pPr>
            <a:r>
              <a:rPr lang="es-ES_tradnl" altLang="es-MX" sz="2400" b="1" dirty="0">
                <a:solidFill>
                  <a:srgbClr val="FF0000"/>
                </a:solidFill>
                <a:latin typeface="Dom Casual" charset="0"/>
              </a:rPr>
              <a:t>Mi_gato</a:t>
            </a:r>
            <a:r>
              <a:rPr lang="es-ES_tradnl" altLang="es-MX" sz="2400" b="1" dirty="0">
                <a:solidFill>
                  <a:schemeClr val="bg2">
                    <a:lumMod val="10000"/>
                  </a:schemeClr>
                </a:solidFill>
                <a:latin typeface="Dom Casual" charset="0"/>
              </a:rPr>
              <a:t>.</a:t>
            </a:r>
            <a:r>
              <a:rPr lang="es-ES_tradnl" altLang="es-MX" sz="2400" b="1" dirty="0">
                <a:solidFill>
                  <a:schemeClr val="accent6">
                    <a:lumMod val="75000"/>
                  </a:schemeClr>
                </a:solidFill>
                <a:latin typeface="Dom Casual" charset="0"/>
              </a:rPr>
              <a:t>nombre_método</a:t>
            </a:r>
            <a:r>
              <a:rPr lang="es-ES_tradnl" altLang="es-MX" sz="2400" dirty="0">
                <a:solidFill>
                  <a:schemeClr val="bg2">
                    <a:lumMod val="10000"/>
                  </a:schemeClr>
                </a:solidFill>
                <a:latin typeface="Dom Casual" charset="0"/>
              </a:rPr>
              <a:t>(argumentos del método)</a:t>
            </a:r>
          </a:p>
        </p:txBody>
      </p:sp>
      <p:sp>
        <p:nvSpPr>
          <p:cNvPr id="4" name="Rectangle 3">
            <a:extLst>
              <a:ext uri="{FF2B5EF4-FFF2-40B4-BE49-F238E27FC236}">
                <a16:creationId xmlns:a16="http://schemas.microsoft.com/office/drawing/2014/main" id="{CA53292F-29CE-443D-AADE-A8E5F6D6E122}"/>
              </a:ext>
            </a:extLst>
          </p:cNvPr>
          <p:cNvSpPr txBox="1">
            <a:spLocks noChangeArrowheads="1"/>
          </p:cNvSpPr>
          <p:nvPr/>
        </p:nvSpPr>
        <p:spPr>
          <a:xfrm>
            <a:off x="552513" y="4432729"/>
            <a:ext cx="8038975" cy="1143001"/>
          </a:xfrm>
          <a:prstGeom prst="rect">
            <a:avLst/>
          </a:prstGeom>
        </p:spPr>
        <p:txBody>
          <a:bodyPr vert="horz" lIns="91440" tIns="45720" rIns="91440" bIns="45720" rtlCol="0">
            <a:normAutofit fontScale="9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lgn="just">
              <a:lnSpc>
                <a:spcPct val="120000"/>
              </a:lnSpc>
              <a:spcBef>
                <a:spcPct val="0"/>
              </a:spcBef>
              <a:buNone/>
            </a:pPr>
            <a:r>
              <a:rPr lang="es-ES_tradnl" altLang="es-MX" sz="2400" dirty="0">
                <a:solidFill>
                  <a:schemeClr val="bg2">
                    <a:lumMod val="10000"/>
                  </a:schemeClr>
                </a:solidFill>
                <a:latin typeface="Dom Casual" charset="0"/>
              </a:rPr>
              <a:t>Es importante que tengan nombres representativos que nos digan que hace esa función o método, generalmente se definen con un verbo que identifique la acción que realiza.</a:t>
            </a:r>
            <a:endParaRPr lang="es-ES_tradnl" altLang="es-MX" sz="2400" dirty="0">
              <a:latin typeface="Dom Casual" charset="0"/>
            </a:endParaRPr>
          </a:p>
        </p:txBody>
      </p:sp>
    </p:spTree>
    <p:extLst>
      <p:ext uri="{BB962C8B-B14F-4D97-AF65-F5344CB8AC3E}">
        <p14:creationId xmlns:p14="http://schemas.microsoft.com/office/powerpoint/2010/main" val="34094258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318895" cy="800227"/>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Constructor</a:t>
            </a:r>
          </a:p>
        </p:txBody>
      </p:sp>
      <p:sp>
        <p:nvSpPr>
          <p:cNvPr id="7" name="Rectangle 3">
            <a:extLst>
              <a:ext uri="{FF2B5EF4-FFF2-40B4-BE49-F238E27FC236}">
                <a16:creationId xmlns:a16="http://schemas.microsoft.com/office/drawing/2014/main" id="{02175E53-856E-4633-8994-534E679C6766}"/>
              </a:ext>
            </a:extLst>
          </p:cNvPr>
          <p:cNvSpPr txBox="1">
            <a:spLocks noChangeArrowheads="1"/>
          </p:cNvSpPr>
          <p:nvPr/>
        </p:nvSpPr>
        <p:spPr>
          <a:xfrm>
            <a:off x="800767" y="1592796"/>
            <a:ext cx="7542464" cy="255628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ts val="2000"/>
              </a:lnSpc>
              <a:spcBef>
                <a:spcPct val="0"/>
              </a:spcBef>
              <a:spcAft>
                <a:spcPts val="600"/>
              </a:spcAft>
            </a:pPr>
            <a:r>
              <a:rPr lang="es-ES_tradnl" altLang="es-MX" sz="1400" dirty="0">
                <a:solidFill>
                  <a:schemeClr val="tx1">
                    <a:lumMod val="95000"/>
                    <a:lumOff val="5000"/>
                  </a:schemeClr>
                </a:solidFill>
                <a:latin typeface="Dom Casual" charset="0"/>
              </a:rPr>
              <a:t>Es un método que podemos escribir o no, sino lo escribimos vamos se va a crear uno por </a:t>
            </a:r>
            <a:r>
              <a:rPr lang="es-ES_tradnl" altLang="es-MX" sz="1400" b="1" dirty="0">
                <a:solidFill>
                  <a:schemeClr val="tx1">
                    <a:lumMod val="95000"/>
                    <a:lumOff val="5000"/>
                  </a:schemeClr>
                </a:solidFill>
                <a:latin typeface="Dom Casual" charset="0"/>
              </a:rPr>
              <a:t>default</a:t>
            </a:r>
            <a:r>
              <a:rPr lang="es-ES_tradnl" altLang="es-MX" sz="1400" dirty="0">
                <a:solidFill>
                  <a:schemeClr val="tx1">
                    <a:lumMod val="95000"/>
                    <a:lumOff val="5000"/>
                  </a:schemeClr>
                </a:solidFill>
                <a:latin typeface="Dom Casual" charset="0"/>
              </a:rPr>
              <a:t>.</a:t>
            </a:r>
            <a:endParaRPr lang="es-ES_tradnl" altLang="es-MX" sz="1400" b="1" dirty="0">
              <a:solidFill>
                <a:schemeClr val="tx1">
                  <a:lumMod val="95000"/>
                  <a:lumOff val="5000"/>
                </a:schemeClr>
              </a:solidFill>
              <a:latin typeface="Dom Casual" charset="0"/>
            </a:endParaRPr>
          </a:p>
          <a:p>
            <a:pPr algn="just">
              <a:lnSpc>
                <a:spcPts val="2000"/>
              </a:lnSpc>
              <a:spcBef>
                <a:spcPct val="0"/>
              </a:spcBef>
              <a:spcAft>
                <a:spcPts val="600"/>
              </a:spcAft>
            </a:pPr>
            <a:r>
              <a:rPr lang="es-ES_tradnl" altLang="es-MX" sz="1400" dirty="0">
                <a:solidFill>
                  <a:schemeClr val="bg2">
                    <a:lumMod val="10000"/>
                  </a:schemeClr>
                </a:solidFill>
                <a:latin typeface="Dom Casual" charset="0"/>
              </a:rPr>
              <a:t>Es el método que </a:t>
            </a:r>
            <a:r>
              <a:rPr lang="es-ES_tradnl" altLang="es-MX" sz="1400" b="1" dirty="0">
                <a:solidFill>
                  <a:schemeClr val="bg2">
                    <a:lumMod val="10000"/>
                  </a:schemeClr>
                </a:solidFill>
                <a:latin typeface="Dom Casual" charset="0"/>
              </a:rPr>
              <a:t>nos permite construir objetos de esa clase, es decir, instanciarlos</a:t>
            </a:r>
            <a:r>
              <a:rPr lang="es-ES_tradnl" altLang="es-MX" sz="1400" dirty="0">
                <a:solidFill>
                  <a:schemeClr val="bg2">
                    <a:lumMod val="10000"/>
                  </a:schemeClr>
                </a:solidFill>
                <a:latin typeface="Dom Casual" charset="0"/>
              </a:rPr>
              <a:t>. Se invoca automáticamente, cada vez que queremos instanciar una clase. </a:t>
            </a:r>
          </a:p>
          <a:p>
            <a:pPr algn="just">
              <a:lnSpc>
                <a:spcPts val="2000"/>
              </a:lnSpc>
              <a:spcBef>
                <a:spcPct val="0"/>
              </a:spcBef>
              <a:spcAft>
                <a:spcPts val="600"/>
              </a:spcAft>
            </a:pPr>
            <a:r>
              <a:rPr lang="es-ES_tradnl" altLang="es-MX" sz="1400" dirty="0">
                <a:solidFill>
                  <a:schemeClr val="bg2">
                    <a:lumMod val="10000"/>
                  </a:schemeClr>
                </a:solidFill>
                <a:latin typeface="Dom Casual" charset="0"/>
              </a:rPr>
              <a:t>Da espacio en memoria al nuevo objeto. </a:t>
            </a:r>
          </a:p>
          <a:p>
            <a:pPr algn="just">
              <a:lnSpc>
                <a:spcPts val="2000"/>
              </a:lnSpc>
              <a:spcBef>
                <a:spcPct val="0"/>
              </a:spcBef>
              <a:spcAft>
                <a:spcPts val="600"/>
              </a:spcAft>
            </a:pPr>
            <a:r>
              <a:rPr lang="es-ES_tradnl" altLang="es-MX" sz="1400" b="1" dirty="0">
                <a:latin typeface="Dom Casual" charset="0"/>
              </a:rPr>
              <a:t>Nos permite inicializar los atributos de un objeto</a:t>
            </a:r>
            <a:r>
              <a:rPr lang="es-ES_tradnl" altLang="es-MX" sz="1400" dirty="0">
                <a:latin typeface="Dom Casual" charset="0"/>
              </a:rPr>
              <a:t>. Los atributos que definamos dentro de este método son los atributos de instancia.</a:t>
            </a:r>
          </a:p>
          <a:p>
            <a:pPr algn="just">
              <a:lnSpc>
                <a:spcPts val="2000"/>
              </a:lnSpc>
              <a:spcBef>
                <a:spcPct val="0"/>
              </a:spcBef>
              <a:spcAft>
                <a:spcPts val="600"/>
              </a:spcAft>
            </a:pPr>
            <a:r>
              <a:rPr lang="es-ES_tradnl" altLang="es-MX" sz="1400" dirty="0">
                <a:solidFill>
                  <a:schemeClr val="bg2">
                    <a:lumMod val="10000"/>
                  </a:schemeClr>
                </a:solidFill>
                <a:latin typeface="Dom Casual" charset="0"/>
              </a:rPr>
              <a:t>No es obligatorio crearlo ni inicializar todos los atributos dentro de este método, ya que Python nos permite crear atributos dinámicamente. Atributos que no existían que podemos ir creando durante la ejecución.</a:t>
            </a:r>
          </a:p>
        </p:txBody>
      </p:sp>
      <p:cxnSp>
        <p:nvCxnSpPr>
          <p:cNvPr id="3" name="Conector recto de flecha 2">
            <a:extLst>
              <a:ext uri="{FF2B5EF4-FFF2-40B4-BE49-F238E27FC236}">
                <a16:creationId xmlns:a16="http://schemas.microsoft.com/office/drawing/2014/main" id="{87D6C1AD-56F3-4FE5-8484-BD4EC18E3212}"/>
              </a:ext>
            </a:extLst>
          </p:cNvPr>
          <p:cNvCxnSpPr/>
          <p:nvPr/>
        </p:nvCxnSpPr>
        <p:spPr>
          <a:xfrm>
            <a:off x="2771800" y="4149080"/>
            <a:ext cx="0" cy="288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8" name="Imagen 7">
            <a:extLst>
              <a:ext uri="{FF2B5EF4-FFF2-40B4-BE49-F238E27FC236}">
                <a16:creationId xmlns:a16="http://schemas.microsoft.com/office/drawing/2014/main" id="{577A5D2B-C388-4D81-A598-AFCF72AD3D7B}"/>
              </a:ext>
            </a:extLst>
          </p:cNvPr>
          <p:cNvPicPr>
            <a:picLocks noChangeAspect="1"/>
          </p:cNvPicPr>
          <p:nvPr/>
        </p:nvPicPr>
        <p:blipFill>
          <a:blip r:embed="rId2"/>
          <a:stretch>
            <a:fillRect/>
          </a:stretch>
        </p:blipFill>
        <p:spPr>
          <a:xfrm>
            <a:off x="3256584" y="4109986"/>
            <a:ext cx="5086647" cy="2668231"/>
          </a:xfrm>
          <a:prstGeom prst="rect">
            <a:avLst/>
          </a:prstGeom>
        </p:spPr>
      </p:pic>
      <p:sp>
        <p:nvSpPr>
          <p:cNvPr id="9" name="Rectangle 3">
            <a:extLst>
              <a:ext uri="{FF2B5EF4-FFF2-40B4-BE49-F238E27FC236}">
                <a16:creationId xmlns:a16="http://schemas.microsoft.com/office/drawing/2014/main" id="{29C17361-1BAD-4E3C-89E0-673F10A5D2A2}"/>
              </a:ext>
            </a:extLst>
          </p:cNvPr>
          <p:cNvSpPr txBox="1">
            <a:spLocks noChangeArrowheads="1"/>
          </p:cNvSpPr>
          <p:nvPr/>
        </p:nvSpPr>
        <p:spPr>
          <a:xfrm>
            <a:off x="1007989" y="800227"/>
            <a:ext cx="7459987" cy="75656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lnSpc>
                <a:spcPct val="120000"/>
              </a:lnSpc>
              <a:spcBef>
                <a:spcPct val="0"/>
              </a:spcBef>
              <a:buFont typeface="Arial" pitchFamily="34" charset="0"/>
              <a:buNone/>
            </a:pPr>
            <a:r>
              <a:rPr lang="es-ES_tradnl" altLang="es-MX" sz="1600" b="1" dirty="0">
                <a:solidFill>
                  <a:schemeClr val="accent6">
                    <a:lumMod val="75000"/>
                  </a:schemeClr>
                </a:solidFill>
                <a:latin typeface="Dom Casual" charset="0"/>
              </a:rPr>
              <a:t>Es un método especial que tienen todas las clases: instancia objetos de una clase </a:t>
            </a:r>
          </a:p>
          <a:p>
            <a:pPr marL="0" indent="0" algn="ctr">
              <a:lnSpc>
                <a:spcPct val="120000"/>
              </a:lnSpc>
              <a:spcBef>
                <a:spcPct val="0"/>
              </a:spcBef>
              <a:buFont typeface="Arial" pitchFamily="34" charset="0"/>
              <a:buNone/>
            </a:pPr>
            <a:r>
              <a:rPr lang="es-ES_tradnl" altLang="es-MX" sz="1600" b="1" dirty="0">
                <a:solidFill>
                  <a:schemeClr val="accent6">
                    <a:lumMod val="75000"/>
                  </a:schemeClr>
                </a:solidFill>
                <a:latin typeface="Dom Casual" charset="0"/>
              </a:rPr>
              <a:t>(se invoca automáticamente)</a:t>
            </a:r>
            <a:r>
              <a:rPr lang="es-ES_tradnl" altLang="es-MX" sz="1600" dirty="0">
                <a:solidFill>
                  <a:schemeClr val="accent6">
                    <a:lumMod val="75000"/>
                  </a:schemeClr>
                </a:solidFill>
                <a:latin typeface="Dom Casual" charset="0"/>
              </a:rPr>
              <a:t> </a:t>
            </a:r>
          </a:p>
        </p:txBody>
      </p:sp>
    </p:spTree>
    <p:extLst>
      <p:ext uri="{BB962C8B-B14F-4D97-AF65-F5344CB8AC3E}">
        <p14:creationId xmlns:p14="http://schemas.microsoft.com/office/powerpoint/2010/main" val="2022149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body" idx="1"/>
          </p:nvPr>
        </p:nvSpPr>
        <p:spPr>
          <a:xfrm>
            <a:off x="395288" y="1448780"/>
            <a:ext cx="8065144" cy="4536504"/>
          </a:xfrm>
        </p:spPr>
        <p:txBody>
          <a:bodyPr>
            <a:noAutofit/>
          </a:bodyPr>
          <a:lstStyle/>
          <a:p>
            <a:pPr marL="0" indent="0" algn="just">
              <a:lnSpc>
                <a:spcPts val="4000"/>
              </a:lnSpc>
              <a:spcBef>
                <a:spcPct val="0"/>
              </a:spcBef>
              <a:spcAft>
                <a:spcPts val="600"/>
              </a:spcAft>
              <a:buNone/>
            </a:pPr>
            <a:r>
              <a:rPr lang="es-ES" sz="2400" dirty="0">
                <a:solidFill>
                  <a:schemeClr val="bg2">
                    <a:lumMod val="25000"/>
                  </a:schemeClr>
                </a:solidFill>
                <a:cs typeface="Arial" pitchFamily="34" charset="0"/>
              </a:rPr>
              <a:t>Python es un </a:t>
            </a:r>
            <a:r>
              <a:rPr lang="es-ES" sz="2400" b="1" dirty="0">
                <a:solidFill>
                  <a:schemeClr val="accent5">
                    <a:lumMod val="75000"/>
                  </a:schemeClr>
                </a:solidFill>
                <a:cs typeface="Arial" pitchFamily="34" charset="0"/>
              </a:rPr>
              <a:t>lenguaje multiparadigma</a:t>
            </a:r>
            <a:r>
              <a:rPr lang="es-ES" sz="2400" dirty="0">
                <a:solidFill>
                  <a:schemeClr val="bg2">
                    <a:lumMod val="25000"/>
                  </a:schemeClr>
                </a:solidFill>
                <a:cs typeface="Arial" pitchFamily="34" charset="0"/>
              </a:rPr>
              <a:t>: soporta la </a:t>
            </a:r>
            <a:r>
              <a:rPr lang="es-ES" sz="2400" b="1" dirty="0">
                <a:solidFill>
                  <a:schemeClr val="accent6">
                    <a:lumMod val="75000"/>
                  </a:schemeClr>
                </a:solidFill>
                <a:cs typeface="Arial" pitchFamily="34" charset="0"/>
              </a:rPr>
              <a:t>programación funcional</a:t>
            </a:r>
            <a:r>
              <a:rPr lang="es-ES" sz="2400" dirty="0">
                <a:solidFill>
                  <a:schemeClr val="bg2">
                    <a:lumMod val="25000"/>
                  </a:schemeClr>
                </a:solidFill>
                <a:cs typeface="Arial" pitchFamily="34" charset="0"/>
              </a:rPr>
              <a:t>, pero también la </a:t>
            </a:r>
            <a:r>
              <a:rPr lang="es-ES" sz="2400" b="1" dirty="0">
                <a:solidFill>
                  <a:schemeClr val="accent6">
                    <a:lumMod val="75000"/>
                  </a:schemeClr>
                </a:solidFill>
                <a:cs typeface="Arial" pitchFamily="34" charset="0"/>
              </a:rPr>
              <a:t>programación orientada a objetos</a:t>
            </a:r>
            <a:r>
              <a:rPr lang="es-ES" sz="2400" dirty="0">
                <a:solidFill>
                  <a:schemeClr val="bg2">
                    <a:lumMod val="25000"/>
                  </a:schemeClr>
                </a:solidFill>
                <a:cs typeface="Arial" pitchFamily="34" charset="0"/>
              </a:rPr>
              <a:t>.</a:t>
            </a:r>
            <a:endParaRPr lang="es-MX" sz="2400" dirty="0">
              <a:solidFill>
                <a:schemeClr val="bg2">
                  <a:lumMod val="25000"/>
                </a:schemeClr>
              </a:solidFill>
              <a:cs typeface="Arial" pitchFamily="34" charset="0"/>
            </a:endParaRPr>
          </a:p>
        </p:txBody>
      </p:sp>
      <p:sp>
        <p:nvSpPr>
          <p:cNvPr id="184324" name="Rectangle 4"/>
          <p:cNvSpPr>
            <a:spLocks noGrp="1" noChangeArrowheads="1"/>
          </p:cNvSpPr>
          <p:nvPr>
            <p:ph type="title"/>
          </p:nvPr>
        </p:nvSpPr>
        <p:spPr>
          <a:xfrm>
            <a:off x="457200" y="116632"/>
            <a:ext cx="8229600" cy="1143000"/>
          </a:xfrm>
        </p:spPr>
        <p:txBody>
          <a:bodyPr>
            <a:normAutofit/>
          </a:bodyPr>
          <a:lstStyle/>
          <a:p>
            <a:pPr eaLnBrk="1" hangingPunct="1">
              <a:defRPr/>
            </a:pPr>
            <a:r>
              <a:rPr lang="es-MX" b="1" dirty="0">
                <a:solidFill>
                  <a:schemeClr val="accent4">
                    <a:lumMod val="50000"/>
                  </a:schemeClr>
                </a:solidFill>
                <a:effectLst>
                  <a:outerShdw blurRad="38100" dist="38100" dir="2700000" algn="tl">
                    <a:srgbClr val="C0C0C0"/>
                  </a:outerShdw>
                </a:effectLst>
                <a:latin typeface="Dom Casual" charset="0"/>
              </a:rPr>
              <a:t>Python orientado a objetos</a:t>
            </a:r>
          </a:p>
        </p:txBody>
      </p:sp>
      <p:pic>
        <p:nvPicPr>
          <p:cNvPr id="12" name="Imagen 11">
            <a:extLst>
              <a:ext uri="{FF2B5EF4-FFF2-40B4-BE49-F238E27FC236}">
                <a16:creationId xmlns:a16="http://schemas.microsoft.com/office/drawing/2014/main" id="{54123568-7EB7-4275-8A5F-04BCC96ACE49}"/>
              </a:ext>
            </a:extLst>
          </p:cNvPr>
          <p:cNvPicPr>
            <a:picLocks noChangeAspect="1"/>
          </p:cNvPicPr>
          <p:nvPr/>
        </p:nvPicPr>
        <p:blipFill>
          <a:blip r:embed="rId3"/>
          <a:stretch>
            <a:fillRect/>
          </a:stretch>
        </p:blipFill>
        <p:spPr>
          <a:xfrm>
            <a:off x="1681584" y="3561921"/>
            <a:ext cx="5257800" cy="2657475"/>
          </a:xfrm>
          <a:prstGeom prst="rect">
            <a:avLst/>
          </a:prstGeom>
        </p:spPr>
      </p:pic>
      <p:sp>
        <p:nvSpPr>
          <p:cNvPr id="13" name="CuadroTexto 12">
            <a:extLst>
              <a:ext uri="{FF2B5EF4-FFF2-40B4-BE49-F238E27FC236}">
                <a16:creationId xmlns:a16="http://schemas.microsoft.com/office/drawing/2014/main" id="{FE9DC313-87EC-4039-95F5-06A80522219E}"/>
              </a:ext>
            </a:extLst>
          </p:cNvPr>
          <p:cNvSpPr txBox="1"/>
          <p:nvPr/>
        </p:nvSpPr>
        <p:spPr>
          <a:xfrm>
            <a:off x="1619672" y="6217567"/>
            <a:ext cx="2341795" cy="307777"/>
          </a:xfrm>
          <a:prstGeom prst="rect">
            <a:avLst/>
          </a:prstGeom>
          <a:noFill/>
        </p:spPr>
        <p:txBody>
          <a:bodyPr wrap="none" rtlCol="0">
            <a:spAutoFit/>
          </a:bodyPr>
          <a:lstStyle/>
          <a:p>
            <a:r>
              <a:rPr lang="es-MX" sz="1400" dirty="0">
                <a:latin typeface="Arial" panose="020B0604020202020204" pitchFamily="34" charset="0"/>
                <a:cs typeface="Arial" panose="020B0604020202020204" pitchFamily="34" charset="0"/>
              </a:rPr>
              <a:t>Retirar, depositar, transferir</a:t>
            </a:r>
          </a:p>
        </p:txBody>
      </p:sp>
      <p:sp>
        <p:nvSpPr>
          <p:cNvPr id="16" name="CuadroTexto 15">
            <a:extLst>
              <a:ext uri="{FF2B5EF4-FFF2-40B4-BE49-F238E27FC236}">
                <a16:creationId xmlns:a16="http://schemas.microsoft.com/office/drawing/2014/main" id="{FAAE9BA7-0EAB-401C-BD4D-8E0E9A097450}"/>
              </a:ext>
            </a:extLst>
          </p:cNvPr>
          <p:cNvSpPr txBox="1"/>
          <p:nvPr/>
        </p:nvSpPr>
        <p:spPr>
          <a:xfrm>
            <a:off x="2276646" y="3285017"/>
            <a:ext cx="1027845" cy="307777"/>
          </a:xfrm>
          <a:prstGeom prst="rect">
            <a:avLst/>
          </a:prstGeom>
          <a:noFill/>
        </p:spPr>
        <p:txBody>
          <a:bodyPr wrap="none" rtlCol="0">
            <a:spAutoFit/>
          </a:bodyPr>
          <a:lstStyle/>
          <a:p>
            <a:r>
              <a:rPr lang="es-MX" sz="1400" b="1" dirty="0">
                <a:latin typeface="Arial" panose="020B0604020202020204" pitchFamily="34" charset="0"/>
                <a:cs typeface="Arial" panose="020B0604020202020204" pitchFamily="34" charset="0"/>
              </a:rPr>
              <a:t>Funcional</a:t>
            </a:r>
          </a:p>
        </p:txBody>
      </p:sp>
      <p:sp>
        <p:nvSpPr>
          <p:cNvPr id="18" name="CuadroTexto 17">
            <a:extLst>
              <a:ext uri="{FF2B5EF4-FFF2-40B4-BE49-F238E27FC236}">
                <a16:creationId xmlns:a16="http://schemas.microsoft.com/office/drawing/2014/main" id="{DD11AD73-3E7F-44D3-A77D-9BB39770DD35}"/>
              </a:ext>
            </a:extLst>
          </p:cNvPr>
          <p:cNvSpPr txBox="1"/>
          <p:nvPr/>
        </p:nvSpPr>
        <p:spPr>
          <a:xfrm>
            <a:off x="4932288" y="6216924"/>
            <a:ext cx="2159076" cy="307777"/>
          </a:xfrm>
          <a:prstGeom prst="rect">
            <a:avLst/>
          </a:prstGeom>
          <a:noFill/>
        </p:spPr>
        <p:txBody>
          <a:bodyPr wrap="square" rtlCol="0">
            <a:spAutoFit/>
          </a:bodyPr>
          <a:lstStyle/>
          <a:p>
            <a:pPr algn="ctr"/>
            <a:r>
              <a:rPr lang="es-MX" sz="1400" dirty="0">
                <a:latin typeface="Arial" panose="020B0604020202020204" pitchFamily="34" charset="0"/>
                <a:cs typeface="Arial" panose="020B0604020202020204" pitchFamily="34" charset="0"/>
              </a:rPr>
              <a:t>Cliente, dinero, cuenta</a:t>
            </a:r>
          </a:p>
        </p:txBody>
      </p:sp>
      <p:sp>
        <p:nvSpPr>
          <p:cNvPr id="19" name="CuadroTexto 18">
            <a:extLst>
              <a:ext uri="{FF2B5EF4-FFF2-40B4-BE49-F238E27FC236}">
                <a16:creationId xmlns:a16="http://schemas.microsoft.com/office/drawing/2014/main" id="{D25C2B49-2F63-4F3C-8C35-3D478A98E30C}"/>
              </a:ext>
            </a:extLst>
          </p:cNvPr>
          <p:cNvSpPr txBox="1"/>
          <p:nvPr/>
        </p:nvSpPr>
        <p:spPr>
          <a:xfrm>
            <a:off x="5050039" y="3283856"/>
            <a:ext cx="1853392" cy="307777"/>
          </a:xfrm>
          <a:prstGeom prst="rect">
            <a:avLst/>
          </a:prstGeom>
          <a:noFill/>
        </p:spPr>
        <p:txBody>
          <a:bodyPr wrap="none" rtlCol="0">
            <a:spAutoFit/>
          </a:bodyPr>
          <a:lstStyle/>
          <a:p>
            <a:r>
              <a:rPr lang="es-MX" sz="1400" b="1" dirty="0">
                <a:latin typeface="Arial" panose="020B0604020202020204" pitchFamily="34" charset="0"/>
                <a:cs typeface="Arial" panose="020B0604020202020204" pitchFamily="34" charset="0"/>
              </a:rPr>
              <a:t>Orientada a objetos</a:t>
            </a:r>
          </a:p>
        </p:txBody>
      </p:sp>
    </p:spTree>
    <p:extLst>
      <p:ext uri="{BB962C8B-B14F-4D97-AF65-F5344CB8AC3E}">
        <p14:creationId xmlns:p14="http://schemas.microsoft.com/office/powerpoint/2010/main" val="708267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Constructor</a:t>
            </a:r>
          </a:p>
        </p:txBody>
      </p:sp>
      <p:sp>
        <p:nvSpPr>
          <p:cNvPr id="4" name="Rectangle 3">
            <a:extLst>
              <a:ext uri="{FF2B5EF4-FFF2-40B4-BE49-F238E27FC236}">
                <a16:creationId xmlns:a16="http://schemas.microsoft.com/office/drawing/2014/main" id="{CA53292F-29CE-443D-AADE-A8E5F6D6E122}"/>
              </a:ext>
            </a:extLst>
          </p:cNvPr>
          <p:cNvSpPr txBox="1">
            <a:spLocks noChangeArrowheads="1"/>
          </p:cNvSpPr>
          <p:nvPr/>
        </p:nvSpPr>
        <p:spPr>
          <a:xfrm>
            <a:off x="647487" y="2027143"/>
            <a:ext cx="7884953" cy="171804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lnSpc>
                <a:spcPct val="120000"/>
              </a:lnSpc>
              <a:spcBef>
                <a:spcPct val="0"/>
              </a:spcBef>
              <a:buNone/>
            </a:pPr>
            <a:r>
              <a:rPr lang="es-ES_tradnl" altLang="es-MX" sz="1400" dirty="0">
                <a:solidFill>
                  <a:schemeClr val="bg2">
                    <a:lumMod val="10000"/>
                  </a:schemeClr>
                </a:solidFill>
                <a:latin typeface="Dom Casual" charset="0"/>
              </a:rPr>
              <a:t>class </a:t>
            </a:r>
            <a:r>
              <a:rPr lang="es-ES_tradnl" altLang="es-MX" sz="1400" b="1" dirty="0">
                <a:solidFill>
                  <a:schemeClr val="accent5">
                    <a:lumMod val="75000"/>
                  </a:schemeClr>
                </a:solidFill>
                <a:latin typeface="Dom Casual" charset="0"/>
              </a:rPr>
              <a:t>Ejemplo</a:t>
            </a:r>
            <a:r>
              <a:rPr lang="es-ES_tradnl" altLang="es-MX" sz="1400" dirty="0">
                <a:solidFill>
                  <a:schemeClr val="bg2">
                    <a:lumMod val="10000"/>
                  </a:schemeClr>
                </a:solidFill>
                <a:latin typeface="Dom Casual" charset="0"/>
              </a:rPr>
              <a:t>:</a:t>
            </a:r>
          </a:p>
          <a:p>
            <a:pPr marL="457200" lvl="1" indent="0">
              <a:lnSpc>
                <a:spcPct val="120000"/>
              </a:lnSpc>
              <a:spcBef>
                <a:spcPct val="0"/>
              </a:spcBef>
              <a:buNone/>
            </a:pPr>
            <a:r>
              <a:rPr lang="es-ES_tradnl" altLang="es-MX" sz="1400" dirty="0">
                <a:solidFill>
                  <a:schemeClr val="bg2">
                    <a:lumMod val="10000"/>
                  </a:schemeClr>
                </a:solidFill>
                <a:latin typeface="Dom Casual" charset="0"/>
              </a:rPr>
              <a:t>	</a:t>
            </a:r>
            <a:r>
              <a:rPr lang="es-ES_tradnl" altLang="es-MX" sz="1400" b="1" dirty="0">
                <a:solidFill>
                  <a:schemeClr val="accent6">
                    <a:lumMod val="75000"/>
                  </a:schemeClr>
                </a:solidFill>
                <a:latin typeface="Dom Casual" charset="0"/>
              </a:rPr>
              <a:t>def __init__</a:t>
            </a:r>
            <a:r>
              <a:rPr lang="es-ES_tradnl" altLang="es-MX" sz="1400" b="1" dirty="0">
                <a:solidFill>
                  <a:schemeClr val="bg2">
                    <a:lumMod val="10000"/>
                  </a:schemeClr>
                </a:solidFill>
                <a:latin typeface="Dom Casual" charset="0"/>
              </a:rPr>
              <a:t>(</a:t>
            </a:r>
            <a:r>
              <a:rPr lang="es-ES_tradnl" altLang="es-MX" sz="1400" b="1" dirty="0">
                <a:solidFill>
                  <a:schemeClr val="bg2">
                    <a:lumMod val="10000"/>
                  </a:schemeClr>
                </a:solidFill>
                <a:highlight>
                  <a:srgbClr val="00FFFF"/>
                </a:highlight>
                <a:latin typeface="Dom Casual" charset="0"/>
              </a:rPr>
              <a:t>self</a:t>
            </a:r>
            <a:r>
              <a:rPr lang="es-ES_tradnl" altLang="es-MX" sz="1400" b="1" dirty="0">
                <a:solidFill>
                  <a:schemeClr val="bg2">
                    <a:lumMod val="10000"/>
                  </a:schemeClr>
                </a:solidFill>
                <a:latin typeface="Dom Casual" charset="0"/>
              </a:rPr>
              <a:t>, </a:t>
            </a:r>
            <a:r>
              <a:rPr lang="es-ES_tradnl" altLang="es-MX" sz="1400" b="1" dirty="0">
                <a:solidFill>
                  <a:schemeClr val="bg2">
                    <a:lumMod val="10000"/>
                  </a:schemeClr>
                </a:solidFill>
                <a:highlight>
                  <a:srgbClr val="FFFF00"/>
                </a:highlight>
                <a:latin typeface="Dom Casual" charset="0"/>
              </a:rPr>
              <a:t>parámetro1</a:t>
            </a:r>
            <a:r>
              <a:rPr lang="es-ES_tradnl" altLang="es-MX" sz="1400" b="1" dirty="0">
                <a:solidFill>
                  <a:schemeClr val="bg2">
                    <a:lumMod val="10000"/>
                  </a:schemeClr>
                </a:solidFill>
                <a:latin typeface="Dom Casual" charset="0"/>
              </a:rPr>
              <a:t>, </a:t>
            </a:r>
            <a:r>
              <a:rPr lang="es-ES_tradnl" altLang="es-MX" sz="1400" b="1" dirty="0">
                <a:solidFill>
                  <a:schemeClr val="bg2">
                    <a:lumMod val="10000"/>
                  </a:schemeClr>
                </a:solidFill>
                <a:highlight>
                  <a:srgbClr val="00FF00"/>
                </a:highlight>
                <a:latin typeface="Dom Casual" charset="0"/>
              </a:rPr>
              <a:t>parámetro2</a:t>
            </a:r>
            <a:r>
              <a:rPr lang="es-ES_tradnl" altLang="es-MX" sz="1400" b="1" dirty="0">
                <a:solidFill>
                  <a:schemeClr val="bg2">
                    <a:lumMod val="10000"/>
                  </a:schemeClr>
                </a:solidFill>
                <a:latin typeface="Dom Casual" charset="0"/>
              </a:rPr>
              <a:t>): </a:t>
            </a:r>
          </a:p>
          <a:p>
            <a:pPr marL="457200" lvl="1" indent="0">
              <a:lnSpc>
                <a:spcPct val="120000"/>
              </a:lnSpc>
              <a:spcBef>
                <a:spcPct val="0"/>
              </a:spcBef>
              <a:buNone/>
            </a:pPr>
            <a:r>
              <a:rPr lang="es-ES_tradnl" altLang="es-MX" sz="1400" dirty="0">
                <a:solidFill>
                  <a:schemeClr val="bg2">
                    <a:lumMod val="10000"/>
                  </a:schemeClr>
                </a:solidFill>
                <a:latin typeface="Dom Casual" charset="0"/>
              </a:rPr>
              <a:t>	           self.atributo1 = parámetro1</a:t>
            </a:r>
          </a:p>
          <a:p>
            <a:pPr marL="457200" lvl="1" indent="0">
              <a:lnSpc>
                <a:spcPct val="120000"/>
              </a:lnSpc>
              <a:spcBef>
                <a:spcPct val="0"/>
              </a:spcBef>
              <a:buNone/>
            </a:pPr>
            <a:r>
              <a:rPr lang="es-ES_tradnl" altLang="es-MX" sz="1400" dirty="0">
                <a:solidFill>
                  <a:schemeClr val="bg2">
                    <a:lumMod val="10000"/>
                  </a:schemeClr>
                </a:solidFill>
                <a:latin typeface="Dom Casual" charset="0"/>
              </a:rPr>
              <a:t>	           self.atributo2 = parámetro2</a:t>
            </a:r>
          </a:p>
          <a:p>
            <a:pPr marL="457200" lvl="1" indent="0">
              <a:lnSpc>
                <a:spcPct val="120000"/>
              </a:lnSpc>
              <a:spcBef>
                <a:spcPct val="0"/>
              </a:spcBef>
              <a:buNone/>
            </a:pPr>
            <a:endParaRPr lang="es-ES_tradnl" altLang="es-MX" sz="1400" dirty="0">
              <a:solidFill>
                <a:schemeClr val="bg2">
                  <a:lumMod val="10000"/>
                </a:schemeClr>
              </a:solidFill>
              <a:latin typeface="Dom Casual" charset="0"/>
            </a:endParaRPr>
          </a:p>
          <a:p>
            <a:pPr marL="457200" lvl="1" indent="0">
              <a:lnSpc>
                <a:spcPct val="120000"/>
              </a:lnSpc>
              <a:spcBef>
                <a:spcPct val="0"/>
              </a:spcBef>
              <a:buNone/>
            </a:pPr>
            <a:r>
              <a:rPr lang="es-ES_tradnl" altLang="es-MX" sz="1400" b="1" dirty="0">
                <a:solidFill>
                  <a:srgbClr val="FF0000"/>
                </a:solidFill>
                <a:latin typeface="Dom Casual" charset="0"/>
              </a:rPr>
              <a:t>Un_ejemplo </a:t>
            </a:r>
            <a:r>
              <a:rPr lang="es-ES_tradnl" altLang="es-MX" sz="1400" dirty="0">
                <a:solidFill>
                  <a:schemeClr val="bg2">
                    <a:lumMod val="10000"/>
                  </a:schemeClr>
                </a:solidFill>
                <a:latin typeface="Dom Casual" charset="0"/>
              </a:rPr>
              <a:t>= </a:t>
            </a:r>
            <a:r>
              <a:rPr lang="es-ES_tradnl" altLang="es-MX" sz="1400" b="1" dirty="0">
                <a:solidFill>
                  <a:schemeClr val="bg2">
                    <a:lumMod val="10000"/>
                  </a:schemeClr>
                </a:solidFill>
                <a:highlight>
                  <a:srgbClr val="00FFFF"/>
                </a:highlight>
                <a:latin typeface="Dom Casual" charset="0"/>
              </a:rPr>
              <a:t>Ejemplo( </a:t>
            </a:r>
            <a:r>
              <a:rPr lang="es-ES_tradnl" altLang="es-MX" sz="1400" b="1" dirty="0">
                <a:solidFill>
                  <a:schemeClr val="bg2">
                    <a:lumMod val="10000"/>
                  </a:schemeClr>
                </a:solidFill>
                <a:highlight>
                  <a:srgbClr val="FFFF00"/>
                </a:highlight>
                <a:latin typeface="Dom Casual" charset="0"/>
              </a:rPr>
              <a:t>“un valor”</a:t>
            </a:r>
            <a:r>
              <a:rPr lang="es-ES_tradnl" altLang="es-MX" sz="1400" b="1" dirty="0">
                <a:solidFill>
                  <a:schemeClr val="bg2">
                    <a:lumMod val="10000"/>
                  </a:schemeClr>
                </a:solidFill>
                <a:latin typeface="Dom Casual" charset="0"/>
              </a:rPr>
              <a:t>, </a:t>
            </a:r>
            <a:r>
              <a:rPr lang="es-ES_tradnl" altLang="es-MX" sz="1400" b="1" dirty="0">
                <a:solidFill>
                  <a:schemeClr val="bg2">
                    <a:lumMod val="10000"/>
                  </a:schemeClr>
                </a:solidFill>
                <a:highlight>
                  <a:srgbClr val="00FF00"/>
                </a:highlight>
                <a:latin typeface="Dom Casual" charset="0"/>
              </a:rPr>
              <a:t>“otro valor”</a:t>
            </a:r>
            <a:r>
              <a:rPr lang="es-ES_tradnl" altLang="es-MX" sz="1400" b="1" dirty="0">
                <a:solidFill>
                  <a:schemeClr val="bg2">
                    <a:lumMod val="10000"/>
                  </a:schemeClr>
                </a:solidFill>
                <a:latin typeface="Dom Casual" charset="0"/>
              </a:rPr>
              <a:t>) </a:t>
            </a:r>
          </a:p>
        </p:txBody>
      </p:sp>
      <p:sp>
        <p:nvSpPr>
          <p:cNvPr id="8" name="Rectangle 3">
            <a:extLst>
              <a:ext uri="{FF2B5EF4-FFF2-40B4-BE49-F238E27FC236}">
                <a16:creationId xmlns:a16="http://schemas.microsoft.com/office/drawing/2014/main" id="{69567B31-64DF-41D9-BC82-D743D01E85DF}"/>
              </a:ext>
            </a:extLst>
          </p:cNvPr>
          <p:cNvSpPr txBox="1">
            <a:spLocks noChangeArrowheads="1"/>
          </p:cNvSpPr>
          <p:nvPr/>
        </p:nvSpPr>
        <p:spPr>
          <a:xfrm>
            <a:off x="1979712" y="1196752"/>
            <a:ext cx="3168352" cy="68852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indent="0" algn="ctr">
              <a:lnSpc>
                <a:spcPct val="120000"/>
              </a:lnSpc>
              <a:spcBef>
                <a:spcPct val="0"/>
              </a:spcBef>
              <a:buNone/>
            </a:pPr>
            <a:r>
              <a:rPr lang="es-ES_tradnl" altLang="es-MX" sz="1200" dirty="0">
                <a:solidFill>
                  <a:schemeClr val="bg2">
                    <a:lumMod val="10000"/>
                  </a:schemeClr>
                </a:solidFill>
                <a:latin typeface="Dom Casual" charset="0"/>
              </a:rPr>
              <a:t>Este constructor recibe dos parámetros.</a:t>
            </a:r>
          </a:p>
          <a:p>
            <a:pPr marL="57150" indent="0" algn="ctr">
              <a:lnSpc>
                <a:spcPct val="120000"/>
              </a:lnSpc>
              <a:spcBef>
                <a:spcPct val="0"/>
              </a:spcBef>
              <a:buNone/>
            </a:pPr>
            <a:r>
              <a:rPr lang="es-ES_tradnl" altLang="es-MX" sz="1200" dirty="0">
                <a:solidFill>
                  <a:schemeClr val="bg2">
                    <a:lumMod val="10000"/>
                  </a:schemeClr>
                </a:solidFill>
                <a:latin typeface="Dom Casual" charset="0"/>
              </a:rPr>
              <a:t>El primer parámetro de un método es una referencia del objeto que se está creando.</a:t>
            </a:r>
          </a:p>
          <a:p>
            <a:pPr marL="57150" indent="0" algn="ctr">
              <a:lnSpc>
                <a:spcPct val="120000"/>
              </a:lnSpc>
              <a:spcBef>
                <a:spcPct val="0"/>
              </a:spcBef>
              <a:buNone/>
            </a:pPr>
            <a:endParaRPr lang="es-ES_tradnl" altLang="es-MX" sz="1600" b="1" dirty="0"/>
          </a:p>
        </p:txBody>
      </p:sp>
      <p:sp>
        <p:nvSpPr>
          <p:cNvPr id="2" name="Cerrar llave 1">
            <a:extLst>
              <a:ext uri="{FF2B5EF4-FFF2-40B4-BE49-F238E27FC236}">
                <a16:creationId xmlns:a16="http://schemas.microsoft.com/office/drawing/2014/main" id="{0D0DCEC1-5A74-42F9-8C50-40171D74001D}"/>
              </a:ext>
            </a:extLst>
          </p:cNvPr>
          <p:cNvSpPr/>
          <p:nvPr/>
        </p:nvSpPr>
        <p:spPr>
          <a:xfrm rot="16200000">
            <a:off x="3404092" y="1048305"/>
            <a:ext cx="432048" cy="212868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9" name="Rectangle 3">
            <a:extLst>
              <a:ext uri="{FF2B5EF4-FFF2-40B4-BE49-F238E27FC236}">
                <a16:creationId xmlns:a16="http://schemas.microsoft.com/office/drawing/2014/main" id="{8669A398-800F-4302-AFDB-56B5CA923295}"/>
              </a:ext>
            </a:extLst>
          </p:cNvPr>
          <p:cNvSpPr txBox="1">
            <a:spLocks noChangeArrowheads="1"/>
          </p:cNvSpPr>
          <p:nvPr/>
        </p:nvSpPr>
        <p:spPr>
          <a:xfrm>
            <a:off x="4837664" y="2898665"/>
            <a:ext cx="3636477" cy="846527"/>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indent="0" algn="ctr">
              <a:lnSpc>
                <a:spcPct val="120000"/>
              </a:lnSpc>
              <a:spcBef>
                <a:spcPct val="0"/>
              </a:spcBef>
              <a:buNone/>
            </a:pPr>
            <a:r>
              <a:rPr lang="es-ES" altLang="es-MX" sz="1200" dirty="0">
                <a:solidFill>
                  <a:schemeClr val="bg2">
                    <a:lumMod val="10000"/>
                  </a:schemeClr>
                </a:solidFill>
                <a:latin typeface="Dom Casual" charset="0"/>
              </a:rPr>
              <a:t>Aquí vemos cómo instanciamos un objeto de la clase </a:t>
            </a:r>
            <a:r>
              <a:rPr lang="es-ES" altLang="es-MX" sz="1200" b="1" dirty="0">
                <a:solidFill>
                  <a:schemeClr val="accent5">
                    <a:lumMod val="75000"/>
                  </a:schemeClr>
                </a:solidFill>
                <a:latin typeface="Dom Casual" charset="0"/>
              </a:rPr>
              <a:t>Ejemplo</a:t>
            </a:r>
            <a:r>
              <a:rPr lang="es-ES" altLang="es-MX" sz="1200" b="1" dirty="0">
                <a:solidFill>
                  <a:schemeClr val="bg2">
                    <a:lumMod val="10000"/>
                  </a:schemeClr>
                </a:solidFill>
                <a:latin typeface="Dom Casual" charset="0"/>
              </a:rPr>
              <a:t>. </a:t>
            </a:r>
            <a:r>
              <a:rPr lang="es-ES" altLang="es-MX" sz="1200" dirty="0">
                <a:solidFill>
                  <a:schemeClr val="bg2">
                    <a:lumMod val="10000"/>
                  </a:schemeClr>
                </a:solidFill>
                <a:latin typeface="Dom Casual" charset="0"/>
              </a:rPr>
              <a:t>Cuando ponemos el nombre de la clase automáticamente se está llamando al método </a:t>
            </a:r>
            <a:r>
              <a:rPr lang="es-ES" altLang="es-MX" sz="1200" b="1" dirty="0" err="1">
                <a:solidFill>
                  <a:schemeClr val="accent6">
                    <a:lumMod val="75000"/>
                  </a:schemeClr>
                </a:solidFill>
                <a:latin typeface="Dom Casual" charset="0"/>
              </a:rPr>
              <a:t>init</a:t>
            </a:r>
            <a:r>
              <a:rPr lang="es-ES" altLang="es-MX" sz="1200" b="1" dirty="0">
                <a:solidFill>
                  <a:schemeClr val="bg2">
                    <a:lumMod val="10000"/>
                  </a:schemeClr>
                </a:solidFill>
                <a:latin typeface="Dom Casual" charset="0"/>
              </a:rPr>
              <a:t> </a:t>
            </a:r>
            <a:r>
              <a:rPr lang="es-ES" altLang="es-MX" sz="1200" dirty="0">
                <a:solidFill>
                  <a:schemeClr val="bg2">
                    <a:lumMod val="10000"/>
                  </a:schemeClr>
                </a:solidFill>
                <a:latin typeface="Dom Casual" charset="0"/>
              </a:rPr>
              <a:t>y luego pasamos todos los argumentos que el método </a:t>
            </a:r>
            <a:r>
              <a:rPr lang="es-ES" altLang="es-MX" sz="1200" b="1" dirty="0" err="1">
                <a:solidFill>
                  <a:schemeClr val="accent6">
                    <a:lumMod val="75000"/>
                  </a:schemeClr>
                </a:solidFill>
                <a:latin typeface="Dom Casual" charset="0"/>
              </a:rPr>
              <a:t>init</a:t>
            </a:r>
            <a:r>
              <a:rPr lang="es-ES" altLang="es-MX" sz="1200" b="1" dirty="0">
                <a:solidFill>
                  <a:schemeClr val="accent6">
                    <a:lumMod val="75000"/>
                  </a:schemeClr>
                </a:solidFill>
                <a:latin typeface="Dom Casual" charset="0"/>
              </a:rPr>
              <a:t> </a:t>
            </a:r>
            <a:r>
              <a:rPr lang="es-ES" altLang="es-MX" sz="1200" dirty="0">
                <a:solidFill>
                  <a:schemeClr val="bg2">
                    <a:lumMod val="10000"/>
                  </a:schemeClr>
                </a:solidFill>
                <a:latin typeface="Dom Casual" charset="0"/>
              </a:rPr>
              <a:t>reciba. </a:t>
            </a:r>
            <a:endParaRPr lang="es-ES_tradnl" altLang="es-MX" sz="1200" dirty="0">
              <a:solidFill>
                <a:schemeClr val="bg2">
                  <a:lumMod val="10000"/>
                </a:schemeClr>
              </a:solidFill>
              <a:latin typeface="Dom Casual" charset="0"/>
            </a:endParaRPr>
          </a:p>
          <a:p>
            <a:pPr marL="57150" indent="0" algn="ctr">
              <a:lnSpc>
                <a:spcPct val="120000"/>
              </a:lnSpc>
              <a:spcBef>
                <a:spcPct val="0"/>
              </a:spcBef>
              <a:buNone/>
            </a:pPr>
            <a:endParaRPr lang="es-ES_tradnl" altLang="es-MX" sz="1600" b="1" dirty="0"/>
          </a:p>
        </p:txBody>
      </p:sp>
      <p:sp>
        <p:nvSpPr>
          <p:cNvPr id="10" name="Rectangle 3">
            <a:extLst>
              <a:ext uri="{FF2B5EF4-FFF2-40B4-BE49-F238E27FC236}">
                <a16:creationId xmlns:a16="http://schemas.microsoft.com/office/drawing/2014/main" id="{BE55CCC5-A4CC-4165-B49A-FF2A870F63D6}"/>
              </a:ext>
            </a:extLst>
          </p:cNvPr>
          <p:cNvSpPr txBox="1">
            <a:spLocks noChangeArrowheads="1"/>
          </p:cNvSpPr>
          <p:nvPr/>
        </p:nvSpPr>
        <p:spPr>
          <a:xfrm>
            <a:off x="539552" y="4005064"/>
            <a:ext cx="8064896" cy="208823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just">
              <a:lnSpc>
                <a:spcPct val="120000"/>
              </a:lnSpc>
              <a:spcBef>
                <a:spcPct val="0"/>
              </a:spcBef>
              <a:spcAft>
                <a:spcPts val="600"/>
              </a:spcAft>
              <a:buFont typeface="Arial" panose="020B0604020202020204" pitchFamily="34" charset="0"/>
              <a:buChar char="•"/>
            </a:pPr>
            <a:r>
              <a:rPr lang="es-ES_tradnl" altLang="es-MX" sz="1600" dirty="0">
                <a:solidFill>
                  <a:schemeClr val="bg2">
                    <a:lumMod val="10000"/>
                  </a:schemeClr>
                </a:solidFill>
                <a:latin typeface="Dom Casual" charset="0"/>
              </a:rPr>
              <a:t>Cuando mandamos llamar al método, no es necesario poner </a:t>
            </a:r>
            <a:r>
              <a:rPr lang="es-ES_tradnl" altLang="es-MX" sz="1600" b="1" dirty="0">
                <a:solidFill>
                  <a:schemeClr val="bg2">
                    <a:lumMod val="10000"/>
                  </a:schemeClr>
                </a:solidFill>
                <a:highlight>
                  <a:srgbClr val="00FFFF"/>
                </a:highlight>
                <a:latin typeface="Dom Casual" charset="0"/>
              </a:rPr>
              <a:t>self</a:t>
            </a:r>
            <a:r>
              <a:rPr lang="es-ES_tradnl" altLang="es-MX" sz="1600" dirty="0">
                <a:solidFill>
                  <a:schemeClr val="bg2">
                    <a:lumMod val="10000"/>
                  </a:schemeClr>
                </a:solidFill>
                <a:latin typeface="Dom Casual" charset="0"/>
              </a:rPr>
              <a:t>, se asume que el primer argumento siempre es una </a:t>
            </a:r>
            <a:r>
              <a:rPr lang="es-ES_tradnl" altLang="es-MX" sz="1600" b="1" dirty="0">
                <a:solidFill>
                  <a:schemeClr val="bg2">
                    <a:lumMod val="10000"/>
                  </a:schemeClr>
                </a:solidFill>
                <a:latin typeface="Dom Casual" charset="0"/>
              </a:rPr>
              <a:t>referencia al objeto</a:t>
            </a:r>
            <a:r>
              <a:rPr lang="es-ES_tradnl" altLang="es-MX" sz="1600" dirty="0">
                <a:solidFill>
                  <a:schemeClr val="bg2">
                    <a:lumMod val="10000"/>
                  </a:schemeClr>
                </a:solidFill>
                <a:latin typeface="Dom Casual" charset="0"/>
              </a:rPr>
              <a:t>. </a:t>
            </a:r>
          </a:p>
          <a:p>
            <a:pPr lvl="1" algn="just">
              <a:lnSpc>
                <a:spcPct val="120000"/>
              </a:lnSpc>
              <a:spcBef>
                <a:spcPct val="0"/>
              </a:spcBef>
              <a:spcAft>
                <a:spcPts val="600"/>
              </a:spcAft>
              <a:buFont typeface="Arial" panose="020B0604020202020204" pitchFamily="34" charset="0"/>
              <a:buChar char="•"/>
            </a:pPr>
            <a:r>
              <a:rPr lang="es-ES_tradnl" altLang="es-MX" sz="1600" dirty="0">
                <a:solidFill>
                  <a:schemeClr val="bg2">
                    <a:lumMod val="10000"/>
                  </a:schemeClr>
                </a:solidFill>
                <a:latin typeface="Dom Casual" charset="0"/>
              </a:rPr>
              <a:t>El parámetro </a:t>
            </a:r>
            <a:r>
              <a:rPr lang="es-ES_tradnl" altLang="es-MX" sz="1600" b="1" dirty="0">
                <a:solidFill>
                  <a:schemeClr val="bg2">
                    <a:lumMod val="10000"/>
                  </a:schemeClr>
                </a:solidFill>
                <a:highlight>
                  <a:srgbClr val="00FFFF"/>
                </a:highlight>
                <a:latin typeface="Dom Casual" charset="0"/>
              </a:rPr>
              <a:t>self</a:t>
            </a:r>
            <a:r>
              <a:rPr lang="es-ES_tradnl" altLang="es-MX" sz="1600" dirty="0">
                <a:solidFill>
                  <a:schemeClr val="bg2">
                    <a:lumMod val="10000"/>
                  </a:schemeClr>
                </a:solidFill>
                <a:latin typeface="Dom Casual" charset="0"/>
              </a:rPr>
              <a:t> recibe implícitamente (es decir no necesitamos escribirla) un argumento más con la referencia al objeto que se está creando. </a:t>
            </a:r>
          </a:p>
          <a:p>
            <a:pPr lvl="1" algn="just">
              <a:lnSpc>
                <a:spcPct val="120000"/>
              </a:lnSpc>
              <a:spcBef>
                <a:spcPct val="0"/>
              </a:spcBef>
              <a:spcAft>
                <a:spcPts val="600"/>
              </a:spcAft>
              <a:buFont typeface="Arial" panose="020B0604020202020204" pitchFamily="34" charset="0"/>
              <a:buChar char="•"/>
            </a:pPr>
            <a:r>
              <a:rPr lang="es-ES_tradnl" altLang="es-MX" sz="1600" dirty="0">
                <a:solidFill>
                  <a:schemeClr val="bg2">
                    <a:lumMod val="10000"/>
                  </a:schemeClr>
                </a:solidFill>
                <a:latin typeface="Dom Casual" charset="0"/>
              </a:rPr>
              <a:t>Una </a:t>
            </a:r>
            <a:r>
              <a:rPr lang="es-ES_tradnl" altLang="es-MX" sz="1600" b="1" dirty="0">
                <a:solidFill>
                  <a:schemeClr val="bg2">
                    <a:lumMod val="10000"/>
                  </a:schemeClr>
                </a:solidFill>
                <a:latin typeface="Dom Casual" charset="0"/>
              </a:rPr>
              <a:t>referencia es una dirección de memoria</a:t>
            </a:r>
            <a:r>
              <a:rPr lang="es-ES_tradnl" altLang="es-MX" sz="1600" dirty="0">
                <a:solidFill>
                  <a:schemeClr val="bg2">
                    <a:lumMod val="10000"/>
                  </a:schemeClr>
                </a:solidFill>
                <a:latin typeface="Dom Casual" charset="0"/>
              </a:rPr>
              <a:t> (recibe la dirección de memoria del nuevo objeto).</a:t>
            </a:r>
          </a:p>
        </p:txBody>
      </p:sp>
    </p:spTree>
    <p:extLst>
      <p:ext uri="{BB962C8B-B14F-4D97-AF65-F5344CB8AC3E}">
        <p14:creationId xmlns:p14="http://schemas.microsoft.com/office/powerpoint/2010/main" val="26813259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Constructor</a:t>
            </a:r>
          </a:p>
        </p:txBody>
      </p:sp>
      <p:sp>
        <p:nvSpPr>
          <p:cNvPr id="4" name="Rectangle 3">
            <a:extLst>
              <a:ext uri="{FF2B5EF4-FFF2-40B4-BE49-F238E27FC236}">
                <a16:creationId xmlns:a16="http://schemas.microsoft.com/office/drawing/2014/main" id="{CA53292F-29CE-443D-AADE-A8E5F6D6E122}"/>
              </a:ext>
            </a:extLst>
          </p:cNvPr>
          <p:cNvSpPr txBox="1">
            <a:spLocks noChangeArrowheads="1"/>
          </p:cNvSpPr>
          <p:nvPr/>
        </p:nvSpPr>
        <p:spPr>
          <a:xfrm>
            <a:off x="647487" y="2027143"/>
            <a:ext cx="7884953" cy="171804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lvl="1" indent="0">
              <a:lnSpc>
                <a:spcPct val="120000"/>
              </a:lnSpc>
              <a:spcBef>
                <a:spcPct val="0"/>
              </a:spcBef>
              <a:buNone/>
            </a:pPr>
            <a:r>
              <a:rPr lang="es-ES_tradnl" altLang="es-MX" sz="1400" dirty="0">
                <a:solidFill>
                  <a:schemeClr val="bg2">
                    <a:lumMod val="10000"/>
                  </a:schemeClr>
                </a:solidFill>
                <a:latin typeface="Dom Casual" charset="0"/>
              </a:rPr>
              <a:t>class </a:t>
            </a:r>
            <a:r>
              <a:rPr lang="es-ES_tradnl" altLang="es-MX" sz="1400" b="1" dirty="0">
                <a:solidFill>
                  <a:schemeClr val="accent5">
                    <a:lumMod val="75000"/>
                  </a:schemeClr>
                </a:solidFill>
                <a:latin typeface="Dom Casual" charset="0"/>
              </a:rPr>
              <a:t>Ejemplo</a:t>
            </a:r>
            <a:r>
              <a:rPr lang="es-ES_tradnl" altLang="es-MX" sz="1400" dirty="0">
                <a:solidFill>
                  <a:schemeClr val="bg2">
                    <a:lumMod val="10000"/>
                  </a:schemeClr>
                </a:solidFill>
                <a:latin typeface="Dom Casual" charset="0"/>
              </a:rPr>
              <a:t>:</a:t>
            </a:r>
          </a:p>
          <a:p>
            <a:pPr marL="457200" lvl="1" indent="0">
              <a:lnSpc>
                <a:spcPct val="120000"/>
              </a:lnSpc>
              <a:spcBef>
                <a:spcPct val="0"/>
              </a:spcBef>
              <a:buNone/>
            </a:pPr>
            <a:r>
              <a:rPr lang="es-ES_tradnl" altLang="es-MX" sz="1400" dirty="0">
                <a:solidFill>
                  <a:schemeClr val="bg2">
                    <a:lumMod val="10000"/>
                  </a:schemeClr>
                </a:solidFill>
                <a:latin typeface="Dom Casual" charset="0"/>
              </a:rPr>
              <a:t>	</a:t>
            </a:r>
            <a:r>
              <a:rPr lang="es-ES_tradnl" altLang="es-MX" sz="1400" b="1" dirty="0">
                <a:solidFill>
                  <a:schemeClr val="accent6">
                    <a:lumMod val="75000"/>
                  </a:schemeClr>
                </a:solidFill>
                <a:latin typeface="Dom Casual" charset="0"/>
              </a:rPr>
              <a:t>def __init__</a:t>
            </a:r>
            <a:r>
              <a:rPr lang="es-ES_tradnl" altLang="es-MX" sz="1400" b="1" dirty="0">
                <a:solidFill>
                  <a:schemeClr val="bg2">
                    <a:lumMod val="10000"/>
                  </a:schemeClr>
                </a:solidFill>
                <a:latin typeface="Dom Casual" charset="0"/>
              </a:rPr>
              <a:t>(</a:t>
            </a:r>
            <a:r>
              <a:rPr lang="es-ES_tradnl" altLang="es-MX" sz="1400" b="1" dirty="0">
                <a:solidFill>
                  <a:schemeClr val="bg2">
                    <a:lumMod val="10000"/>
                  </a:schemeClr>
                </a:solidFill>
                <a:highlight>
                  <a:srgbClr val="00FFFF"/>
                </a:highlight>
                <a:latin typeface="Dom Casual" charset="0"/>
              </a:rPr>
              <a:t>self</a:t>
            </a:r>
            <a:r>
              <a:rPr lang="es-ES_tradnl" altLang="es-MX" sz="1400" b="1" dirty="0">
                <a:solidFill>
                  <a:schemeClr val="bg2">
                    <a:lumMod val="10000"/>
                  </a:schemeClr>
                </a:solidFill>
                <a:latin typeface="Dom Casual" charset="0"/>
              </a:rPr>
              <a:t>, </a:t>
            </a:r>
            <a:r>
              <a:rPr lang="es-ES_tradnl" altLang="es-MX" sz="1400" b="1" dirty="0">
                <a:solidFill>
                  <a:schemeClr val="bg2">
                    <a:lumMod val="10000"/>
                  </a:schemeClr>
                </a:solidFill>
                <a:highlight>
                  <a:srgbClr val="FFFF00"/>
                </a:highlight>
                <a:latin typeface="Dom Casual" charset="0"/>
              </a:rPr>
              <a:t>parámetro1</a:t>
            </a:r>
            <a:r>
              <a:rPr lang="es-ES_tradnl" altLang="es-MX" sz="1400" b="1" dirty="0">
                <a:solidFill>
                  <a:schemeClr val="bg2">
                    <a:lumMod val="10000"/>
                  </a:schemeClr>
                </a:solidFill>
                <a:latin typeface="Dom Casual" charset="0"/>
              </a:rPr>
              <a:t>, </a:t>
            </a:r>
            <a:r>
              <a:rPr lang="es-ES_tradnl" altLang="es-MX" sz="1400" b="1" dirty="0">
                <a:solidFill>
                  <a:schemeClr val="bg2">
                    <a:lumMod val="10000"/>
                  </a:schemeClr>
                </a:solidFill>
                <a:highlight>
                  <a:srgbClr val="00FF00"/>
                </a:highlight>
                <a:latin typeface="Dom Casual" charset="0"/>
              </a:rPr>
              <a:t>parámetro2</a:t>
            </a:r>
            <a:r>
              <a:rPr lang="es-ES_tradnl" altLang="es-MX" sz="1400" b="1" dirty="0">
                <a:solidFill>
                  <a:schemeClr val="bg2">
                    <a:lumMod val="10000"/>
                  </a:schemeClr>
                </a:solidFill>
                <a:latin typeface="Dom Casual" charset="0"/>
              </a:rPr>
              <a:t>): </a:t>
            </a:r>
          </a:p>
          <a:p>
            <a:pPr marL="457200" lvl="1" indent="0">
              <a:lnSpc>
                <a:spcPct val="120000"/>
              </a:lnSpc>
              <a:spcBef>
                <a:spcPct val="0"/>
              </a:spcBef>
              <a:buNone/>
            </a:pPr>
            <a:r>
              <a:rPr lang="es-ES_tradnl" altLang="es-MX" sz="1400" dirty="0">
                <a:solidFill>
                  <a:schemeClr val="bg2">
                    <a:lumMod val="10000"/>
                  </a:schemeClr>
                </a:solidFill>
                <a:latin typeface="Dom Casual" charset="0"/>
              </a:rPr>
              <a:t>	</a:t>
            </a:r>
            <a:r>
              <a:rPr lang="es-ES_tradnl" altLang="es-MX" sz="1400" b="1" dirty="0">
                <a:solidFill>
                  <a:schemeClr val="bg2">
                    <a:lumMod val="10000"/>
                  </a:schemeClr>
                </a:solidFill>
                <a:latin typeface="Dom Casual" charset="0"/>
              </a:rPr>
              <a:t>           </a:t>
            </a:r>
            <a:r>
              <a:rPr lang="es-ES_tradnl" altLang="es-MX" sz="1400" b="1" dirty="0">
                <a:solidFill>
                  <a:srgbClr val="00B050"/>
                </a:solidFill>
                <a:latin typeface="Dom Casual" charset="0"/>
              </a:rPr>
              <a:t>self.atributo1 </a:t>
            </a:r>
            <a:r>
              <a:rPr lang="es-ES_tradnl" altLang="es-MX" sz="1400" dirty="0">
                <a:solidFill>
                  <a:schemeClr val="bg2">
                    <a:lumMod val="10000"/>
                  </a:schemeClr>
                </a:solidFill>
                <a:latin typeface="Dom Casual" charset="0"/>
              </a:rPr>
              <a:t>= </a:t>
            </a:r>
            <a:r>
              <a:rPr lang="es-ES_tradnl" altLang="es-MX" sz="1400" b="1" dirty="0">
                <a:solidFill>
                  <a:schemeClr val="bg2">
                    <a:lumMod val="10000"/>
                  </a:schemeClr>
                </a:solidFill>
                <a:highlight>
                  <a:srgbClr val="FFFF00"/>
                </a:highlight>
                <a:latin typeface="Dom Casual" charset="0"/>
              </a:rPr>
              <a:t>parámetro1</a:t>
            </a:r>
          </a:p>
          <a:p>
            <a:pPr marL="457200" lvl="1" indent="0">
              <a:lnSpc>
                <a:spcPct val="120000"/>
              </a:lnSpc>
              <a:spcBef>
                <a:spcPct val="0"/>
              </a:spcBef>
              <a:buNone/>
            </a:pPr>
            <a:r>
              <a:rPr lang="es-ES_tradnl" altLang="es-MX" sz="1400" dirty="0">
                <a:solidFill>
                  <a:schemeClr val="bg2">
                    <a:lumMod val="10000"/>
                  </a:schemeClr>
                </a:solidFill>
                <a:latin typeface="Dom Casual" charset="0"/>
              </a:rPr>
              <a:t>	           </a:t>
            </a:r>
            <a:r>
              <a:rPr lang="es-ES_tradnl" altLang="es-MX" sz="1400" b="1" dirty="0">
                <a:solidFill>
                  <a:srgbClr val="00B050"/>
                </a:solidFill>
                <a:latin typeface="Dom Casual" charset="0"/>
              </a:rPr>
              <a:t>self.atributo2 </a:t>
            </a:r>
            <a:r>
              <a:rPr lang="es-ES_tradnl" altLang="es-MX" sz="1400" dirty="0">
                <a:solidFill>
                  <a:schemeClr val="bg2">
                    <a:lumMod val="10000"/>
                  </a:schemeClr>
                </a:solidFill>
                <a:latin typeface="Dom Casual" charset="0"/>
              </a:rPr>
              <a:t>= </a:t>
            </a:r>
            <a:r>
              <a:rPr lang="es-ES_tradnl" altLang="es-MX" sz="1400" b="1" dirty="0">
                <a:solidFill>
                  <a:schemeClr val="bg2">
                    <a:lumMod val="10000"/>
                  </a:schemeClr>
                </a:solidFill>
                <a:highlight>
                  <a:srgbClr val="00FF00"/>
                </a:highlight>
                <a:latin typeface="Dom Casual" charset="0"/>
              </a:rPr>
              <a:t>parámetro2</a:t>
            </a:r>
          </a:p>
          <a:p>
            <a:pPr marL="457200" lvl="1" indent="0">
              <a:lnSpc>
                <a:spcPct val="120000"/>
              </a:lnSpc>
              <a:spcBef>
                <a:spcPct val="0"/>
              </a:spcBef>
              <a:buNone/>
            </a:pPr>
            <a:endParaRPr lang="es-ES_tradnl" altLang="es-MX" sz="1400" dirty="0">
              <a:solidFill>
                <a:schemeClr val="bg2">
                  <a:lumMod val="10000"/>
                </a:schemeClr>
              </a:solidFill>
              <a:latin typeface="Dom Casual" charset="0"/>
            </a:endParaRPr>
          </a:p>
          <a:p>
            <a:pPr marL="457200" lvl="1" indent="0">
              <a:lnSpc>
                <a:spcPct val="120000"/>
              </a:lnSpc>
              <a:spcBef>
                <a:spcPct val="0"/>
              </a:spcBef>
              <a:buNone/>
            </a:pPr>
            <a:r>
              <a:rPr lang="es-ES_tradnl" altLang="es-MX" sz="1400" b="1" dirty="0">
                <a:solidFill>
                  <a:srgbClr val="FF0000"/>
                </a:solidFill>
                <a:latin typeface="Dom Casual" charset="0"/>
              </a:rPr>
              <a:t>Un_ejemplo </a:t>
            </a:r>
            <a:r>
              <a:rPr lang="es-ES_tradnl" altLang="es-MX" sz="1400" dirty="0">
                <a:solidFill>
                  <a:schemeClr val="bg2">
                    <a:lumMod val="10000"/>
                  </a:schemeClr>
                </a:solidFill>
                <a:latin typeface="Dom Casual" charset="0"/>
              </a:rPr>
              <a:t>= </a:t>
            </a:r>
            <a:r>
              <a:rPr lang="es-ES_tradnl" altLang="es-MX" sz="1400" b="1" dirty="0">
                <a:solidFill>
                  <a:schemeClr val="bg2">
                    <a:lumMod val="10000"/>
                  </a:schemeClr>
                </a:solidFill>
                <a:highlight>
                  <a:srgbClr val="00FFFF"/>
                </a:highlight>
                <a:latin typeface="Dom Casual" charset="0"/>
              </a:rPr>
              <a:t>Ejemplo( </a:t>
            </a:r>
            <a:r>
              <a:rPr lang="es-ES_tradnl" altLang="es-MX" sz="1400" b="1" dirty="0">
                <a:solidFill>
                  <a:schemeClr val="bg2">
                    <a:lumMod val="10000"/>
                  </a:schemeClr>
                </a:solidFill>
                <a:highlight>
                  <a:srgbClr val="FFFF00"/>
                </a:highlight>
                <a:latin typeface="Dom Casual" charset="0"/>
              </a:rPr>
              <a:t>“un valor”</a:t>
            </a:r>
            <a:r>
              <a:rPr lang="es-ES_tradnl" altLang="es-MX" sz="1400" b="1" dirty="0">
                <a:solidFill>
                  <a:schemeClr val="bg2">
                    <a:lumMod val="10000"/>
                  </a:schemeClr>
                </a:solidFill>
                <a:latin typeface="Dom Casual" charset="0"/>
              </a:rPr>
              <a:t>, </a:t>
            </a:r>
            <a:r>
              <a:rPr lang="es-ES_tradnl" altLang="es-MX" sz="1400" b="1" dirty="0">
                <a:solidFill>
                  <a:schemeClr val="bg2">
                    <a:lumMod val="10000"/>
                  </a:schemeClr>
                </a:solidFill>
                <a:highlight>
                  <a:srgbClr val="00FF00"/>
                </a:highlight>
                <a:latin typeface="Dom Casual" charset="0"/>
              </a:rPr>
              <a:t>“otro valor”</a:t>
            </a:r>
            <a:r>
              <a:rPr lang="es-ES_tradnl" altLang="es-MX" sz="1400" b="1" dirty="0">
                <a:solidFill>
                  <a:schemeClr val="bg2">
                    <a:lumMod val="10000"/>
                  </a:schemeClr>
                </a:solidFill>
                <a:latin typeface="Dom Casual" charset="0"/>
              </a:rPr>
              <a:t>) </a:t>
            </a:r>
          </a:p>
        </p:txBody>
      </p:sp>
      <p:sp>
        <p:nvSpPr>
          <p:cNvPr id="8" name="Rectangle 3">
            <a:extLst>
              <a:ext uri="{FF2B5EF4-FFF2-40B4-BE49-F238E27FC236}">
                <a16:creationId xmlns:a16="http://schemas.microsoft.com/office/drawing/2014/main" id="{69567B31-64DF-41D9-BC82-D743D01E85DF}"/>
              </a:ext>
            </a:extLst>
          </p:cNvPr>
          <p:cNvSpPr txBox="1">
            <a:spLocks noChangeArrowheads="1"/>
          </p:cNvSpPr>
          <p:nvPr/>
        </p:nvSpPr>
        <p:spPr>
          <a:xfrm>
            <a:off x="1979712" y="1196752"/>
            <a:ext cx="3168352" cy="688520"/>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indent="0" algn="ctr">
              <a:lnSpc>
                <a:spcPct val="120000"/>
              </a:lnSpc>
              <a:spcBef>
                <a:spcPct val="0"/>
              </a:spcBef>
              <a:buNone/>
            </a:pPr>
            <a:r>
              <a:rPr lang="es-ES_tradnl" altLang="es-MX" sz="1200" dirty="0">
                <a:solidFill>
                  <a:schemeClr val="bg2">
                    <a:lumMod val="10000"/>
                  </a:schemeClr>
                </a:solidFill>
                <a:latin typeface="Dom Casual" charset="0"/>
              </a:rPr>
              <a:t>Este constructor recibe dos parámetros.</a:t>
            </a:r>
          </a:p>
          <a:p>
            <a:pPr marL="57150" indent="0" algn="ctr">
              <a:lnSpc>
                <a:spcPct val="120000"/>
              </a:lnSpc>
              <a:spcBef>
                <a:spcPct val="0"/>
              </a:spcBef>
              <a:buNone/>
            </a:pPr>
            <a:r>
              <a:rPr lang="es-ES_tradnl" altLang="es-MX" sz="1200" dirty="0">
                <a:solidFill>
                  <a:schemeClr val="bg2">
                    <a:lumMod val="10000"/>
                  </a:schemeClr>
                </a:solidFill>
                <a:latin typeface="Dom Casual" charset="0"/>
              </a:rPr>
              <a:t>El primer parámetro de un método es una referencia del objeto que se está creando.</a:t>
            </a:r>
          </a:p>
          <a:p>
            <a:pPr marL="57150" indent="0" algn="ctr">
              <a:lnSpc>
                <a:spcPct val="120000"/>
              </a:lnSpc>
              <a:spcBef>
                <a:spcPct val="0"/>
              </a:spcBef>
              <a:buNone/>
            </a:pPr>
            <a:endParaRPr lang="es-ES_tradnl" altLang="es-MX" sz="1600" b="1" dirty="0"/>
          </a:p>
        </p:txBody>
      </p:sp>
      <p:sp>
        <p:nvSpPr>
          <p:cNvPr id="2" name="Cerrar llave 1">
            <a:extLst>
              <a:ext uri="{FF2B5EF4-FFF2-40B4-BE49-F238E27FC236}">
                <a16:creationId xmlns:a16="http://schemas.microsoft.com/office/drawing/2014/main" id="{0D0DCEC1-5A74-42F9-8C50-40171D74001D}"/>
              </a:ext>
            </a:extLst>
          </p:cNvPr>
          <p:cNvSpPr/>
          <p:nvPr/>
        </p:nvSpPr>
        <p:spPr>
          <a:xfrm rot="16200000">
            <a:off x="3404092" y="1048305"/>
            <a:ext cx="432048" cy="212868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s-MX"/>
          </a:p>
        </p:txBody>
      </p:sp>
      <p:sp>
        <p:nvSpPr>
          <p:cNvPr id="9" name="Rectangle 3">
            <a:extLst>
              <a:ext uri="{FF2B5EF4-FFF2-40B4-BE49-F238E27FC236}">
                <a16:creationId xmlns:a16="http://schemas.microsoft.com/office/drawing/2014/main" id="{8669A398-800F-4302-AFDB-56B5CA923295}"/>
              </a:ext>
            </a:extLst>
          </p:cNvPr>
          <p:cNvSpPr txBox="1">
            <a:spLocks noChangeArrowheads="1"/>
          </p:cNvSpPr>
          <p:nvPr/>
        </p:nvSpPr>
        <p:spPr>
          <a:xfrm>
            <a:off x="4837664" y="2898665"/>
            <a:ext cx="3636477" cy="846527"/>
          </a:xfrm>
          <a:prstGeom prst="rect">
            <a:avLst/>
          </a:prstGeom>
        </p:spPr>
        <p:txBody>
          <a:bodyPr vert="horz" lIns="91440" tIns="45720" rIns="91440" bIns="4572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57150" indent="0" algn="ctr">
              <a:lnSpc>
                <a:spcPct val="120000"/>
              </a:lnSpc>
              <a:spcBef>
                <a:spcPct val="0"/>
              </a:spcBef>
              <a:buNone/>
            </a:pPr>
            <a:r>
              <a:rPr lang="es-ES" altLang="es-MX" sz="1200" dirty="0">
                <a:solidFill>
                  <a:schemeClr val="bg2">
                    <a:lumMod val="10000"/>
                  </a:schemeClr>
                </a:solidFill>
                <a:latin typeface="Dom Casual" charset="0"/>
              </a:rPr>
              <a:t>Aquí vemos cómo instanciamos un objeto de la clase </a:t>
            </a:r>
            <a:r>
              <a:rPr lang="es-ES" altLang="es-MX" sz="1200" b="1" dirty="0">
                <a:solidFill>
                  <a:schemeClr val="accent5">
                    <a:lumMod val="75000"/>
                  </a:schemeClr>
                </a:solidFill>
                <a:latin typeface="Dom Casual" charset="0"/>
              </a:rPr>
              <a:t>Ejemplo</a:t>
            </a:r>
            <a:r>
              <a:rPr lang="es-ES" altLang="es-MX" sz="1200" b="1" dirty="0">
                <a:solidFill>
                  <a:schemeClr val="bg2">
                    <a:lumMod val="10000"/>
                  </a:schemeClr>
                </a:solidFill>
                <a:latin typeface="Dom Casual" charset="0"/>
              </a:rPr>
              <a:t>. </a:t>
            </a:r>
            <a:r>
              <a:rPr lang="es-ES" altLang="es-MX" sz="1200" dirty="0">
                <a:solidFill>
                  <a:schemeClr val="bg2">
                    <a:lumMod val="10000"/>
                  </a:schemeClr>
                </a:solidFill>
                <a:latin typeface="Dom Casual" charset="0"/>
              </a:rPr>
              <a:t>Cuando ponemos el nombre de la clase automáticamente se está llamando al método </a:t>
            </a:r>
            <a:r>
              <a:rPr lang="es-ES" altLang="es-MX" sz="1200" b="1" dirty="0" err="1">
                <a:solidFill>
                  <a:schemeClr val="accent6">
                    <a:lumMod val="75000"/>
                  </a:schemeClr>
                </a:solidFill>
                <a:latin typeface="Dom Casual" charset="0"/>
              </a:rPr>
              <a:t>init</a:t>
            </a:r>
            <a:r>
              <a:rPr lang="es-ES" altLang="es-MX" sz="1200" b="1" dirty="0">
                <a:solidFill>
                  <a:schemeClr val="bg2">
                    <a:lumMod val="10000"/>
                  </a:schemeClr>
                </a:solidFill>
                <a:latin typeface="Dom Casual" charset="0"/>
              </a:rPr>
              <a:t> </a:t>
            </a:r>
            <a:r>
              <a:rPr lang="es-ES" altLang="es-MX" sz="1200" dirty="0">
                <a:solidFill>
                  <a:schemeClr val="bg2">
                    <a:lumMod val="10000"/>
                  </a:schemeClr>
                </a:solidFill>
                <a:latin typeface="Dom Casual" charset="0"/>
              </a:rPr>
              <a:t>y luego pasamos todos los argumentos que el método </a:t>
            </a:r>
            <a:r>
              <a:rPr lang="es-ES" altLang="es-MX" sz="1200" b="1" dirty="0" err="1">
                <a:solidFill>
                  <a:schemeClr val="accent6">
                    <a:lumMod val="75000"/>
                  </a:schemeClr>
                </a:solidFill>
                <a:latin typeface="Dom Casual" charset="0"/>
              </a:rPr>
              <a:t>init</a:t>
            </a:r>
            <a:r>
              <a:rPr lang="es-ES" altLang="es-MX" sz="1200" b="1" dirty="0">
                <a:solidFill>
                  <a:schemeClr val="accent6">
                    <a:lumMod val="75000"/>
                  </a:schemeClr>
                </a:solidFill>
                <a:latin typeface="Dom Casual" charset="0"/>
              </a:rPr>
              <a:t> </a:t>
            </a:r>
            <a:r>
              <a:rPr lang="es-ES" altLang="es-MX" sz="1200" dirty="0">
                <a:solidFill>
                  <a:schemeClr val="bg2">
                    <a:lumMod val="10000"/>
                  </a:schemeClr>
                </a:solidFill>
                <a:latin typeface="Dom Casual" charset="0"/>
              </a:rPr>
              <a:t>reciba. </a:t>
            </a:r>
            <a:endParaRPr lang="es-ES_tradnl" altLang="es-MX" sz="1200" dirty="0">
              <a:solidFill>
                <a:schemeClr val="bg2">
                  <a:lumMod val="10000"/>
                </a:schemeClr>
              </a:solidFill>
              <a:latin typeface="Dom Casual" charset="0"/>
            </a:endParaRPr>
          </a:p>
          <a:p>
            <a:pPr marL="57150" indent="0" algn="ctr">
              <a:lnSpc>
                <a:spcPct val="120000"/>
              </a:lnSpc>
              <a:spcBef>
                <a:spcPct val="0"/>
              </a:spcBef>
              <a:buNone/>
            </a:pPr>
            <a:endParaRPr lang="es-ES_tradnl" altLang="es-MX" sz="1600" b="1" dirty="0"/>
          </a:p>
        </p:txBody>
      </p:sp>
      <p:sp>
        <p:nvSpPr>
          <p:cNvPr id="10" name="Rectangle 3">
            <a:extLst>
              <a:ext uri="{FF2B5EF4-FFF2-40B4-BE49-F238E27FC236}">
                <a16:creationId xmlns:a16="http://schemas.microsoft.com/office/drawing/2014/main" id="{BE55CCC5-A4CC-4165-B49A-FF2A870F63D6}"/>
              </a:ext>
            </a:extLst>
          </p:cNvPr>
          <p:cNvSpPr txBox="1">
            <a:spLocks noChangeArrowheads="1"/>
          </p:cNvSpPr>
          <p:nvPr/>
        </p:nvSpPr>
        <p:spPr>
          <a:xfrm>
            <a:off x="395535" y="4149080"/>
            <a:ext cx="8078605" cy="18002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lgn="just">
              <a:lnSpc>
                <a:spcPct val="120000"/>
              </a:lnSpc>
              <a:spcBef>
                <a:spcPct val="0"/>
              </a:spcBef>
              <a:spcAft>
                <a:spcPts val="600"/>
              </a:spcAft>
              <a:buFont typeface="Arial" panose="020B0604020202020204" pitchFamily="34" charset="0"/>
              <a:buChar char="•"/>
            </a:pPr>
            <a:r>
              <a:rPr lang="es-ES_tradnl" altLang="es-MX" sz="1600" dirty="0">
                <a:solidFill>
                  <a:schemeClr val="bg2">
                    <a:lumMod val="10000"/>
                  </a:schemeClr>
                </a:solidFill>
                <a:latin typeface="Dom Casual" charset="0"/>
              </a:rPr>
              <a:t>Cada que queramos hacer referencia a ese objeto, se utiliza </a:t>
            </a:r>
            <a:r>
              <a:rPr lang="es-ES_tradnl" altLang="es-MX" sz="1600" b="1" dirty="0">
                <a:solidFill>
                  <a:srgbClr val="00B050"/>
                </a:solidFill>
                <a:latin typeface="Dom Casual" charset="0"/>
              </a:rPr>
              <a:t>self.atributo </a:t>
            </a:r>
            <a:r>
              <a:rPr lang="es-ES_tradnl" altLang="es-MX" sz="1600" dirty="0">
                <a:solidFill>
                  <a:schemeClr val="bg2">
                    <a:lumMod val="10000"/>
                  </a:schemeClr>
                </a:solidFill>
                <a:latin typeface="Dom Casual" charset="0"/>
              </a:rPr>
              <a:t>o </a:t>
            </a:r>
            <a:r>
              <a:rPr lang="es-ES_tradnl" altLang="es-MX" sz="1600" b="1" dirty="0">
                <a:solidFill>
                  <a:srgbClr val="00B050"/>
                </a:solidFill>
                <a:latin typeface="Dom Casual" charset="0"/>
              </a:rPr>
              <a:t>self.método </a:t>
            </a:r>
            <a:r>
              <a:rPr lang="es-ES_tradnl" altLang="es-MX" sz="1600" dirty="0">
                <a:solidFill>
                  <a:schemeClr val="bg2">
                    <a:lumMod val="10000"/>
                  </a:schemeClr>
                </a:solidFill>
                <a:latin typeface="Dom Casual" charset="0"/>
              </a:rPr>
              <a:t>que se quiera invocar. </a:t>
            </a:r>
          </a:p>
          <a:p>
            <a:pPr lvl="1" algn="just">
              <a:lnSpc>
                <a:spcPct val="120000"/>
              </a:lnSpc>
              <a:spcBef>
                <a:spcPct val="0"/>
              </a:spcBef>
              <a:spcAft>
                <a:spcPts val="600"/>
              </a:spcAft>
              <a:buFont typeface="Arial" panose="020B0604020202020204" pitchFamily="34" charset="0"/>
              <a:buChar char="•"/>
            </a:pPr>
            <a:r>
              <a:rPr lang="es-ES_tradnl" altLang="es-MX" sz="1600" dirty="0">
                <a:solidFill>
                  <a:schemeClr val="bg2">
                    <a:lumMod val="10000"/>
                  </a:schemeClr>
                </a:solidFill>
                <a:latin typeface="Dom Casual" charset="0"/>
              </a:rPr>
              <a:t>Este constructor recibe dos parámetros y luego inicializa dos atributos, dándole el valor de esos dos parámetros. Para poder mencionar a los atributos de ese objeto que acabamos de crear, se utiliza </a:t>
            </a:r>
            <a:r>
              <a:rPr lang="es-ES_tradnl" altLang="es-MX" sz="1600" b="1" dirty="0">
                <a:solidFill>
                  <a:schemeClr val="bg2">
                    <a:lumMod val="10000"/>
                  </a:schemeClr>
                </a:solidFill>
                <a:highlight>
                  <a:srgbClr val="00FFFF"/>
                </a:highlight>
                <a:latin typeface="Dom Casual" charset="0"/>
              </a:rPr>
              <a:t>self</a:t>
            </a:r>
            <a:r>
              <a:rPr lang="es-ES_tradnl" altLang="es-MX" sz="1600" dirty="0">
                <a:solidFill>
                  <a:schemeClr val="bg2">
                    <a:lumMod val="10000"/>
                  </a:schemeClr>
                </a:solidFill>
                <a:latin typeface="Dom Casual" charset="0"/>
              </a:rPr>
              <a:t>.</a:t>
            </a:r>
            <a:endParaRPr lang="es-ES_tradnl" altLang="es-MX" sz="1600" dirty="0">
              <a:latin typeface="Dom Casual" charset="0"/>
            </a:endParaRPr>
          </a:p>
        </p:txBody>
      </p:sp>
    </p:spTree>
    <p:extLst>
      <p:ext uri="{BB962C8B-B14F-4D97-AF65-F5344CB8AC3E}">
        <p14:creationId xmlns:p14="http://schemas.microsoft.com/office/powerpoint/2010/main" val="24958456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Constructor</a:t>
            </a:r>
          </a:p>
        </p:txBody>
      </p:sp>
      <p:pic>
        <p:nvPicPr>
          <p:cNvPr id="9" name="Imagen 8">
            <a:extLst>
              <a:ext uri="{FF2B5EF4-FFF2-40B4-BE49-F238E27FC236}">
                <a16:creationId xmlns:a16="http://schemas.microsoft.com/office/drawing/2014/main" id="{FED2C532-694B-44FD-900E-C028C44C82CC}"/>
              </a:ext>
            </a:extLst>
          </p:cNvPr>
          <p:cNvPicPr>
            <a:picLocks noChangeAspect="1"/>
          </p:cNvPicPr>
          <p:nvPr/>
        </p:nvPicPr>
        <p:blipFill>
          <a:blip r:embed="rId2"/>
          <a:stretch>
            <a:fillRect/>
          </a:stretch>
        </p:blipFill>
        <p:spPr>
          <a:xfrm>
            <a:off x="925513" y="2348880"/>
            <a:ext cx="7138259" cy="3744416"/>
          </a:xfrm>
          <a:prstGeom prst="rect">
            <a:avLst/>
          </a:prstGeom>
        </p:spPr>
      </p:pic>
      <p:sp>
        <p:nvSpPr>
          <p:cNvPr id="8" name="Rectangle 3">
            <a:extLst>
              <a:ext uri="{FF2B5EF4-FFF2-40B4-BE49-F238E27FC236}">
                <a16:creationId xmlns:a16="http://schemas.microsoft.com/office/drawing/2014/main" id="{D9C519C4-B4A5-4FE8-B3DB-C5962DD18029}"/>
              </a:ext>
            </a:extLst>
          </p:cNvPr>
          <p:cNvSpPr txBox="1">
            <a:spLocks noChangeArrowheads="1"/>
          </p:cNvSpPr>
          <p:nvPr/>
        </p:nvSpPr>
        <p:spPr>
          <a:xfrm>
            <a:off x="925513" y="1129680"/>
            <a:ext cx="6526807" cy="1062406"/>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b="1" dirty="0">
                <a:solidFill>
                  <a:schemeClr val="bg2">
                    <a:lumMod val="10000"/>
                  </a:schemeClr>
                </a:solidFill>
                <a:latin typeface="Dom Casual" charset="0"/>
              </a:rPr>
              <a:t>Podemos instanciar objetos de tipo </a:t>
            </a:r>
            <a:r>
              <a:rPr lang="es-ES_tradnl" altLang="es-MX" sz="2400" b="1" dirty="0">
                <a:solidFill>
                  <a:schemeClr val="accent5">
                    <a:lumMod val="75000"/>
                  </a:schemeClr>
                </a:solidFill>
                <a:latin typeface="Dom Casual" charset="0"/>
              </a:rPr>
              <a:t>Ejemplo</a:t>
            </a:r>
            <a:r>
              <a:rPr lang="es-ES_tradnl" altLang="es-MX" sz="2400" b="1" dirty="0">
                <a:solidFill>
                  <a:schemeClr val="bg2">
                    <a:lumMod val="10000"/>
                  </a:schemeClr>
                </a:solidFill>
                <a:latin typeface="Dom Casual" charset="0"/>
              </a:rPr>
              <a:t>:</a:t>
            </a:r>
          </a:p>
          <a:p>
            <a:pPr marL="0" indent="0">
              <a:lnSpc>
                <a:spcPct val="120000"/>
              </a:lnSpc>
              <a:spcBef>
                <a:spcPct val="0"/>
              </a:spcBef>
              <a:buFont typeface="Arial" pitchFamily="34" charset="0"/>
              <a:buNone/>
            </a:pPr>
            <a:r>
              <a:rPr lang="es-ES_tradnl" altLang="es-MX" sz="2400" b="1" dirty="0">
                <a:solidFill>
                  <a:srgbClr val="FF0000"/>
                </a:solidFill>
                <a:latin typeface="Dom Casual" charset="0"/>
              </a:rPr>
              <a:t>Nombre Objeto </a:t>
            </a:r>
            <a:r>
              <a:rPr lang="es-ES_tradnl" altLang="es-MX" sz="2400" dirty="0">
                <a:solidFill>
                  <a:schemeClr val="bg2">
                    <a:lumMod val="10000"/>
                  </a:schemeClr>
                </a:solidFill>
                <a:latin typeface="Dom Casual" charset="0"/>
              </a:rPr>
              <a:t>= </a:t>
            </a:r>
            <a:r>
              <a:rPr lang="es-ES_tradnl" altLang="es-MX" sz="2400" b="1" dirty="0">
                <a:solidFill>
                  <a:schemeClr val="accent5">
                    <a:lumMod val="75000"/>
                  </a:schemeClr>
                </a:solidFill>
                <a:latin typeface="Dom Casual" charset="0"/>
              </a:rPr>
              <a:t>Nombre de la clase (argumentos)</a:t>
            </a:r>
          </a:p>
        </p:txBody>
      </p:sp>
    </p:spTree>
    <p:extLst>
      <p:ext uri="{BB962C8B-B14F-4D97-AF65-F5344CB8AC3E}">
        <p14:creationId xmlns:p14="http://schemas.microsoft.com/office/powerpoint/2010/main" val="11035312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Lectura de atributos</a:t>
            </a:r>
          </a:p>
        </p:txBody>
      </p:sp>
      <p:sp>
        <p:nvSpPr>
          <p:cNvPr id="4" name="Rectangle 3">
            <a:extLst>
              <a:ext uri="{FF2B5EF4-FFF2-40B4-BE49-F238E27FC236}">
                <a16:creationId xmlns:a16="http://schemas.microsoft.com/office/drawing/2014/main" id="{74E1F779-9865-4659-9B4D-3F2788E2C935}"/>
              </a:ext>
            </a:extLst>
          </p:cNvPr>
          <p:cNvSpPr txBox="1">
            <a:spLocks noChangeArrowheads="1"/>
          </p:cNvSpPr>
          <p:nvPr/>
        </p:nvSpPr>
        <p:spPr>
          <a:xfrm>
            <a:off x="827597" y="1268760"/>
            <a:ext cx="7488806" cy="51602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1600" dirty="0">
                <a:solidFill>
                  <a:schemeClr val="bg2">
                    <a:lumMod val="10000"/>
                  </a:schemeClr>
                </a:solidFill>
                <a:latin typeface="Dom Casual" charset="0"/>
              </a:rPr>
              <a:t>Podemos leer los atributos: </a:t>
            </a:r>
            <a:r>
              <a:rPr lang="es-ES_tradnl" altLang="es-MX" sz="1600" b="1" dirty="0">
                <a:solidFill>
                  <a:schemeClr val="accent6">
                    <a:lumMod val="75000"/>
                  </a:schemeClr>
                </a:solidFill>
                <a:latin typeface="Dom Casual" charset="0"/>
              </a:rPr>
              <a:t>Nombre_variable.atributo</a:t>
            </a:r>
            <a:endParaRPr lang="es-ES_tradnl" altLang="es-MX" sz="1600" dirty="0">
              <a:solidFill>
                <a:schemeClr val="bg2">
                  <a:lumMod val="10000"/>
                </a:schemeClr>
              </a:solidFill>
              <a:latin typeface="Dom Casual" charset="0"/>
            </a:endParaRPr>
          </a:p>
        </p:txBody>
      </p:sp>
      <p:pic>
        <p:nvPicPr>
          <p:cNvPr id="10" name="Imagen 9">
            <a:extLst>
              <a:ext uri="{FF2B5EF4-FFF2-40B4-BE49-F238E27FC236}">
                <a16:creationId xmlns:a16="http://schemas.microsoft.com/office/drawing/2014/main" id="{1D4416AB-3087-4E40-A4B3-875E794BC90E}"/>
              </a:ext>
            </a:extLst>
          </p:cNvPr>
          <p:cNvPicPr>
            <a:picLocks noChangeAspect="1"/>
          </p:cNvPicPr>
          <p:nvPr/>
        </p:nvPicPr>
        <p:blipFill>
          <a:blip r:embed="rId2"/>
          <a:stretch>
            <a:fillRect/>
          </a:stretch>
        </p:blipFill>
        <p:spPr>
          <a:xfrm>
            <a:off x="925513" y="1784784"/>
            <a:ext cx="5544616" cy="4374338"/>
          </a:xfrm>
          <a:prstGeom prst="rect">
            <a:avLst/>
          </a:prstGeom>
        </p:spPr>
      </p:pic>
    </p:spTree>
    <p:extLst>
      <p:ext uri="{BB962C8B-B14F-4D97-AF65-F5344CB8AC3E}">
        <p14:creationId xmlns:p14="http://schemas.microsoft.com/office/powerpoint/2010/main" val="14259662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1"/>
            <a:ext cx="7174879" cy="927520"/>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Constructor</a:t>
            </a:r>
          </a:p>
        </p:txBody>
      </p:sp>
      <p:sp>
        <p:nvSpPr>
          <p:cNvPr id="4" name="Rectangle 3">
            <a:extLst>
              <a:ext uri="{FF2B5EF4-FFF2-40B4-BE49-F238E27FC236}">
                <a16:creationId xmlns:a16="http://schemas.microsoft.com/office/drawing/2014/main" id="{74E1F779-9865-4659-9B4D-3F2788E2C935}"/>
              </a:ext>
            </a:extLst>
          </p:cNvPr>
          <p:cNvSpPr txBox="1">
            <a:spLocks noChangeArrowheads="1"/>
          </p:cNvSpPr>
          <p:nvPr/>
        </p:nvSpPr>
        <p:spPr>
          <a:xfrm>
            <a:off x="683568" y="989855"/>
            <a:ext cx="7632822" cy="77437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20000"/>
              </a:lnSpc>
              <a:spcBef>
                <a:spcPct val="0"/>
              </a:spcBef>
            </a:pPr>
            <a:r>
              <a:rPr lang="es-ES_tradnl" altLang="es-MX" sz="1400" dirty="0">
                <a:solidFill>
                  <a:schemeClr val="bg2">
                    <a:lumMod val="10000"/>
                  </a:schemeClr>
                </a:solidFill>
                <a:latin typeface="Dom Casual" charset="0"/>
              </a:rPr>
              <a:t>No necesariamente el constructor debe tener todos los atributos inicializados a partir de parámetros. </a:t>
            </a:r>
          </a:p>
          <a:p>
            <a:pPr algn="just">
              <a:lnSpc>
                <a:spcPct val="120000"/>
              </a:lnSpc>
              <a:spcBef>
                <a:spcPct val="0"/>
              </a:spcBef>
            </a:pPr>
            <a:r>
              <a:rPr lang="es-ES_tradnl" altLang="es-MX" sz="1400" dirty="0">
                <a:solidFill>
                  <a:schemeClr val="bg2">
                    <a:lumMod val="10000"/>
                  </a:schemeClr>
                </a:solidFill>
                <a:latin typeface="Dom Casual" charset="0"/>
              </a:rPr>
              <a:t>Podemos tener un solo parámetro y que el otro atributo se inicialice con 100.</a:t>
            </a:r>
          </a:p>
        </p:txBody>
      </p:sp>
      <p:pic>
        <p:nvPicPr>
          <p:cNvPr id="3" name="Imagen 2">
            <a:extLst>
              <a:ext uri="{FF2B5EF4-FFF2-40B4-BE49-F238E27FC236}">
                <a16:creationId xmlns:a16="http://schemas.microsoft.com/office/drawing/2014/main" id="{17425203-EFC7-4D07-895B-75AB04FF2453}"/>
              </a:ext>
            </a:extLst>
          </p:cNvPr>
          <p:cNvPicPr>
            <a:picLocks noChangeAspect="1"/>
          </p:cNvPicPr>
          <p:nvPr/>
        </p:nvPicPr>
        <p:blipFill>
          <a:blip r:embed="rId2"/>
          <a:stretch>
            <a:fillRect/>
          </a:stretch>
        </p:blipFill>
        <p:spPr>
          <a:xfrm>
            <a:off x="1187624" y="1988840"/>
            <a:ext cx="5389602" cy="4576936"/>
          </a:xfrm>
          <a:prstGeom prst="rect">
            <a:avLst/>
          </a:prstGeom>
        </p:spPr>
      </p:pic>
    </p:spTree>
    <p:extLst>
      <p:ext uri="{BB962C8B-B14F-4D97-AF65-F5344CB8AC3E}">
        <p14:creationId xmlns:p14="http://schemas.microsoft.com/office/powerpoint/2010/main" val="18270282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Atributos dinámicos</a:t>
            </a:r>
          </a:p>
        </p:txBody>
      </p:sp>
      <p:sp>
        <p:nvSpPr>
          <p:cNvPr id="4" name="Rectangle 3">
            <a:extLst>
              <a:ext uri="{FF2B5EF4-FFF2-40B4-BE49-F238E27FC236}">
                <a16:creationId xmlns:a16="http://schemas.microsoft.com/office/drawing/2014/main" id="{74E1F779-9865-4659-9B4D-3F2788E2C935}"/>
              </a:ext>
            </a:extLst>
          </p:cNvPr>
          <p:cNvSpPr txBox="1">
            <a:spLocks noChangeArrowheads="1"/>
          </p:cNvSpPr>
          <p:nvPr/>
        </p:nvSpPr>
        <p:spPr>
          <a:xfrm>
            <a:off x="568667" y="1311671"/>
            <a:ext cx="7855254" cy="38913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1600" dirty="0">
                <a:solidFill>
                  <a:schemeClr val="bg2">
                    <a:lumMod val="10000"/>
                  </a:schemeClr>
                </a:solidFill>
                <a:latin typeface="Dom Casual" charset="0"/>
              </a:rPr>
              <a:t>En Python, podemos crear atributos de manera dinámica, durante la ejecución.</a:t>
            </a:r>
          </a:p>
        </p:txBody>
      </p:sp>
      <p:pic>
        <p:nvPicPr>
          <p:cNvPr id="5" name="Imagen 4">
            <a:extLst>
              <a:ext uri="{FF2B5EF4-FFF2-40B4-BE49-F238E27FC236}">
                <a16:creationId xmlns:a16="http://schemas.microsoft.com/office/drawing/2014/main" id="{65AA10A8-C936-41BE-8F7F-99CD1A0D4EEA}"/>
              </a:ext>
            </a:extLst>
          </p:cNvPr>
          <p:cNvPicPr>
            <a:picLocks noChangeAspect="1"/>
          </p:cNvPicPr>
          <p:nvPr/>
        </p:nvPicPr>
        <p:blipFill>
          <a:blip r:embed="rId2"/>
          <a:stretch>
            <a:fillRect/>
          </a:stretch>
        </p:blipFill>
        <p:spPr>
          <a:xfrm>
            <a:off x="629816" y="1857485"/>
            <a:ext cx="7884368" cy="3763393"/>
          </a:xfrm>
          <a:prstGeom prst="rect">
            <a:avLst/>
          </a:prstGeom>
        </p:spPr>
      </p:pic>
      <p:sp>
        <p:nvSpPr>
          <p:cNvPr id="7" name="Rectangle 3">
            <a:extLst>
              <a:ext uri="{FF2B5EF4-FFF2-40B4-BE49-F238E27FC236}">
                <a16:creationId xmlns:a16="http://schemas.microsoft.com/office/drawing/2014/main" id="{DB859463-048C-4DE9-86C1-D5405823D430}"/>
              </a:ext>
            </a:extLst>
          </p:cNvPr>
          <p:cNvSpPr txBox="1">
            <a:spLocks noChangeArrowheads="1"/>
          </p:cNvSpPr>
          <p:nvPr/>
        </p:nvSpPr>
        <p:spPr>
          <a:xfrm>
            <a:off x="4716016" y="2852936"/>
            <a:ext cx="3456384" cy="720080"/>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20000"/>
              </a:lnSpc>
              <a:spcBef>
                <a:spcPct val="0"/>
              </a:spcBef>
              <a:buNone/>
            </a:pPr>
            <a:r>
              <a:rPr lang="es-ES_tradnl" altLang="es-MX" sz="2400" dirty="0">
                <a:solidFill>
                  <a:schemeClr val="bg2">
                    <a:lumMod val="10000"/>
                  </a:schemeClr>
                </a:solidFill>
                <a:latin typeface="Dom Casual" charset="0"/>
              </a:rPr>
              <a:t>Si intentamos imprimir el </a:t>
            </a:r>
            <a:r>
              <a:rPr lang="es-ES_tradnl" altLang="es-MX" sz="2400" b="1" dirty="0">
                <a:solidFill>
                  <a:schemeClr val="accent6">
                    <a:lumMod val="75000"/>
                  </a:schemeClr>
                </a:solidFill>
                <a:latin typeface="Dom Casual" charset="0"/>
              </a:rPr>
              <a:t>atributo 3</a:t>
            </a:r>
            <a:r>
              <a:rPr lang="es-ES_tradnl" altLang="es-MX" sz="2400" dirty="0">
                <a:solidFill>
                  <a:schemeClr val="bg2">
                    <a:lumMod val="10000"/>
                  </a:schemeClr>
                </a:solidFill>
                <a:latin typeface="Dom Casual" charset="0"/>
              </a:rPr>
              <a:t>, como no existe marca un error. Si deseo crear el </a:t>
            </a:r>
            <a:r>
              <a:rPr lang="es-ES_tradnl" altLang="es-MX" sz="2400" b="1" dirty="0">
                <a:solidFill>
                  <a:schemeClr val="accent6">
                    <a:lumMod val="75000"/>
                  </a:schemeClr>
                </a:solidFill>
                <a:latin typeface="Dom Casual" charset="0"/>
              </a:rPr>
              <a:t>atributo 3</a:t>
            </a:r>
            <a:r>
              <a:rPr lang="es-ES_tradnl" altLang="es-MX" sz="2400" dirty="0">
                <a:solidFill>
                  <a:schemeClr val="bg2">
                    <a:lumMod val="10000"/>
                  </a:schemeClr>
                </a:solidFill>
                <a:latin typeface="Dom Casual" charset="0"/>
              </a:rPr>
              <a:t>, solamente tengo que asignarle un valor. </a:t>
            </a:r>
          </a:p>
        </p:txBody>
      </p:sp>
    </p:spTree>
    <p:extLst>
      <p:ext uri="{BB962C8B-B14F-4D97-AF65-F5344CB8AC3E}">
        <p14:creationId xmlns:p14="http://schemas.microsoft.com/office/powerpoint/2010/main" val="26865261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Atributos dinámicos</a:t>
            </a:r>
          </a:p>
        </p:txBody>
      </p:sp>
      <p:sp>
        <p:nvSpPr>
          <p:cNvPr id="4" name="Rectangle 3">
            <a:extLst>
              <a:ext uri="{FF2B5EF4-FFF2-40B4-BE49-F238E27FC236}">
                <a16:creationId xmlns:a16="http://schemas.microsoft.com/office/drawing/2014/main" id="{74E1F779-9865-4659-9B4D-3F2788E2C935}"/>
              </a:ext>
            </a:extLst>
          </p:cNvPr>
          <p:cNvSpPr txBox="1">
            <a:spLocks noChangeArrowheads="1"/>
          </p:cNvSpPr>
          <p:nvPr/>
        </p:nvSpPr>
        <p:spPr>
          <a:xfrm>
            <a:off x="696541" y="1146315"/>
            <a:ext cx="7632822" cy="48248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1600" dirty="0">
                <a:solidFill>
                  <a:schemeClr val="bg2">
                    <a:lumMod val="10000"/>
                  </a:schemeClr>
                </a:solidFill>
                <a:latin typeface="Dom Casual" charset="0"/>
              </a:rPr>
              <a:t>Si deseo crear el </a:t>
            </a:r>
            <a:r>
              <a:rPr lang="es-ES_tradnl" altLang="es-MX" sz="1600" b="1" dirty="0">
                <a:solidFill>
                  <a:schemeClr val="accent6">
                    <a:lumMod val="75000"/>
                  </a:schemeClr>
                </a:solidFill>
                <a:latin typeface="Dom Casual" charset="0"/>
              </a:rPr>
              <a:t>atributo 3</a:t>
            </a:r>
            <a:r>
              <a:rPr lang="es-ES_tradnl" altLang="es-MX" sz="1600" dirty="0">
                <a:solidFill>
                  <a:schemeClr val="bg2">
                    <a:lumMod val="10000"/>
                  </a:schemeClr>
                </a:solidFill>
                <a:latin typeface="Dom Casual" charset="0"/>
              </a:rPr>
              <a:t>, solamente tengo que asignarle un valor.</a:t>
            </a:r>
          </a:p>
        </p:txBody>
      </p:sp>
      <p:pic>
        <p:nvPicPr>
          <p:cNvPr id="3" name="Imagen 2">
            <a:extLst>
              <a:ext uri="{FF2B5EF4-FFF2-40B4-BE49-F238E27FC236}">
                <a16:creationId xmlns:a16="http://schemas.microsoft.com/office/drawing/2014/main" id="{E900476F-AD53-450E-828C-F47371C0C83F}"/>
              </a:ext>
            </a:extLst>
          </p:cNvPr>
          <p:cNvPicPr>
            <a:picLocks noChangeAspect="1"/>
          </p:cNvPicPr>
          <p:nvPr/>
        </p:nvPicPr>
        <p:blipFill>
          <a:blip r:embed="rId2"/>
          <a:stretch>
            <a:fillRect/>
          </a:stretch>
        </p:blipFill>
        <p:spPr>
          <a:xfrm>
            <a:off x="1691680" y="1772816"/>
            <a:ext cx="4896544" cy="4586488"/>
          </a:xfrm>
          <a:prstGeom prst="rect">
            <a:avLst/>
          </a:prstGeom>
        </p:spPr>
      </p:pic>
    </p:spTree>
    <p:extLst>
      <p:ext uri="{BB962C8B-B14F-4D97-AF65-F5344CB8AC3E}">
        <p14:creationId xmlns:p14="http://schemas.microsoft.com/office/powerpoint/2010/main" val="10294879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Clase Gato</a:t>
            </a:r>
          </a:p>
        </p:txBody>
      </p:sp>
      <p:sp>
        <p:nvSpPr>
          <p:cNvPr id="4" name="Rectangle 3">
            <a:extLst>
              <a:ext uri="{FF2B5EF4-FFF2-40B4-BE49-F238E27FC236}">
                <a16:creationId xmlns:a16="http://schemas.microsoft.com/office/drawing/2014/main" id="{74E1F779-9865-4659-9B4D-3F2788E2C935}"/>
              </a:ext>
            </a:extLst>
          </p:cNvPr>
          <p:cNvSpPr txBox="1">
            <a:spLocks noChangeArrowheads="1"/>
          </p:cNvSpPr>
          <p:nvPr/>
        </p:nvSpPr>
        <p:spPr>
          <a:xfrm>
            <a:off x="5652120" y="1196752"/>
            <a:ext cx="2756580" cy="1007935"/>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b="1" dirty="0">
                <a:solidFill>
                  <a:schemeClr val="accent6">
                    <a:lumMod val="75000"/>
                  </a:schemeClr>
                </a:solidFill>
                <a:latin typeface="Dom Casual" charset="0"/>
              </a:rPr>
              <a:t>Atributos:</a:t>
            </a:r>
          </a:p>
          <a:p>
            <a:pPr>
              <a:lnSpc>
                <a:spcPct val="120000"/>
              </a:lnSpc>
              <a:spcBef>
                <a:spcPct val="0"/>
              </a:spcBef>
            </a:pPr>
            <a:r>
              <a:rPr lang="es-ES_tradnl" altLang="es-MX" sz="2400" b="1" dirty="0">
                <a:solidFill>
                  <a:schemeClr val="bg2">
                    <a:lumMod val="10000"/>
                  </a:schemeClr>
                </a:solidFill>
                <a:latin typeface="Dom Casual" charset="0"/>
              </a:rPr>
              <a:t>Nombre</a:t>
            </a:r>
            <a:r>
              <a:rPr lang="es-ES_tradnl" altLang="es-MX" sz="2400" dirty="0">
                <a:solidFill>
                  <a:schemeClr val="bg2">
                    <a:lumMod val="10000"/>
                  </a:schemeClr>
                </a:solidFill>
                <a:latin typeface="Dom Casual" charset="0"/>
              </a:rPr>
              <a:t> (string)</a:t>
            </a:r>
          </a:p>
          <a:p>
            <a:pPr>
              <a:lnSpc>
                <a:spcPct val="120000"/>
              </a:lnSpc>
              <a:spcBef>
                <a:spcPct val="0"/>
              </a:spcBef>
            </a:pPr>
            <a:r>
              <a:rPr lang="es-ES_tradnl" altLang="es-MX" sz="2400" b="1" dirty="0">
                <a:solidFill>
                  <a:schemeClr val="bg2">
                    <a:lumMod val="10000"/>
                  </a:schemeClr>
                </a:solidFill>
                <a:latin typeface="Dom Casual" charset="0"/>
              </a:rPr>
              <a:t>Edad </a:t>
            </a:r>
            <a:r>
              <a:rPr lang="es-ES_tradnl" altLang="es-MX" sz="2400" dirty="0">
                <a:solidFill>
                  <a:schemeClr val="bg2">
                    <a:lumMod val="10000"/>
                  </a:schemeClr>
                </a:solidFill>
                <a:latin typeface="Dom Casual" charset="0"/>
              </a:rPr>
              <a:t>(Numérico entero)</a:t>
            </a:r>
          </a:p>
          <a:p>
            <a:pPr>
              <a:lnSpc>
                <a:spcPct val="120000"/>
              </a:lnSpc>
              <a:spcBef>
                <a:spcPct val="0"/>
              </a:spcBef>
            </a:pPr>
            <a:r>
              <a:rPr lang="es-ES_tradnl" altLang="es-MX" sz="2400" b="1" dirty="0">
                <a:solidFill>
                  <a:schemeClr val="bg2">
                    <a:lumMod val="10000"/>
                  </a:schemeClr>
                </a:solidFill>
                <a:latin typeface="Dom Casual" charset="0"/>
              </a:rPr>
              <a:t>Alimentos favoritos</a:t>
            </a:r>
            <a:r>
              <a:rPr lang="es-ES_tradnl" altLang="es-MX" sz="2400" dirty="0">
                <a:solidFill>
                  <a:schemeClr val="bg2">
                    <a:lumMod val="10000"/>
                  </a:schemeClr>
                </a:solidFill>
                <a:latin typeface="Dom Casual" charset="0"/>
              </a:rPr>
              <a:t> (Lista)</a:t>
            </a:r>
          </a:p>
        </p:txBody>
      </p:sp>
      <p:pic>
        <p:nvPicPr>
          <p:cNvPr id="5" name="Imagen 4">
            <a:extLst>
              <a:ext uri="{FF2B5EF4-FFF2-40B4-BE49-F238E27FC236}">
                <a16:creationId xmlns:a16="http://schemas.microsoft.com/office/drawing/2014/main" id="{4359E7BF-605F-4E08-9B22-9D4EDE47AC8D}"/>
              </a:ext>
            </a:extLst>
          </p:cNvPr>
          <p:cNvPicPr>
            <a:picLocks noChangeAspect="1"/>
          </p:cNvPicPr>
          <p:nvPr/>
        </p:nvPicPr>
        <p:blipFill>
          <a:blip r:embed="rId2"/>
          <a:stretch>
            <a:fillRect/>
          </a:stretch>
        </p:blipFill>
        <p:spPr>
          <a:xfrm>
            <a:off x="395536" y="1143001"/>
            <a:ext cx="3456384" cy="1133694"/>
          </a:xfrm>
          <a:prstGeom prst="rect">
            <a:avLst/>
          </a:prstGeom>
        </p:spPr>
      </p:pic>
      <p:sp>
        <p:nvSpPr>
          <p:cNvPr id="7" name="Rectangle 3">
            <a:extLst>
              <a:ext uri="{FF2B5EF4-FFF2-40B4-BE49-F238E27FC236}">
                <a16:creationId xmlns:a16="http://schemas.microsoft.com/office/drawing/2014/main" id="{BB68A518-3467-4A4F-B42B-AA43CC1F8ED0}"/>
              </a:ext>
            </a:extLst>
          </p:cNvPr>
          <p:cNvSpPr txBox="1">
            <a:spLocks noChangeArrowheads="1"/>
          </p:cNvSpPr>
          <p:nvPr/>
        </p:nvSpPr>
        <p:spPr>
          <a:xfrm>
            <a:off x="5672396" y="2410636"/>
            <a:ext cx="3246864" cy="1422446"/>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b="1" dirty="0">
                <a:solidFill>
                  <a:schemeClr val="accent6">
                    <a:lumMod val="75000"/>
                  </a:schemeClr>
                </a:solidFill>
                <a:latin typeface="Dom Casual" charset="0"/>
              </a:rPr>
              <a:t>Métodos:</a:t>
            </a:r>
          </a:p>
          <a:p>
            <a:pPr>
              <a:lnSpc>
                <a:spcPct val="120000"/>
              </a:lnSpc>
              <a:spcBef>
                <a:spcPct val="0"/>
              </a:spcBef>
            </a:pPr>
            <a:r>
              <a:rPr lang="es-ES_tradnl" altLang="es-MX" sz="2400" b="1" dirty="0">
                <a:solidFill>
                  <a:schemeClr val="bg2">
                    <a:lumMod val="10000"/>
                  </a:schemeClr>
                </a:solidFill>
                <a:latin typeface="Dom Casual" charset="0"/>
              </a:rPr>
              <a:t>Constructor</a:t>
            </a:r>
          </a:p>
          <a:p>
            <a:pPr>
              <a:lnSpc>
                <a:spcPct val="120000"/>
              </a:lnSpc>
              <a:spcBef>
                <a:spcPct val="0"/>
              </a:spcBef>
            </a:pPr>
            <a:r>
              <a:rPr lang="es-ES_tradnl" altLang="es-MX" sz="2400" b="1" dirty="0">
                <a:solidFill>
                  <a:schemeClr val="bg2">
                    <a:lumMod val="10000"/>
                  </a:schemeClr>
                </a:solidFill>
                <a:latin typeface="Dom Casual" charset="0"/>
              </a:rPr>
              <a:t>verEtapaDeVida</a:t>
            </a:r>
            <a:r>
              <a:rPr lang="es-ES_tradnl" altLang="es-MX" sz="2400" dirty="0">
                <a:solidFill>
                  <a:schemeClr val="bg2">
                    <a:lumMod val="10000"/>
                  </a:schemeClr>
                </a:solidFill>
                <a:latin typeface="Dom Casual" charset="0"/>
              </a:rPr>
              <a:t> (saber  si es adulto o cachorro dependiendo la edad)</a:t>
            </a:r>
          </a:p>
          <a:p>
            <a:pPr>
              <a:lnSpc>
                <a:spcPct val="120000"/>
              </a:lnSpc>
              <a:spcBef>
                <a:spcPct val="0"/>
              </a:spcBef>
            </a:pPr>
            <a:r>
              <a:rPr lang="es-ES_tradnl" altLang="es-MX" sz="2400" b="1" dirty="0">
                <a:solidFill>
                  <a:schemeClr val="bg2">
                    <a:lumMod val="10000"/>
                  </a:schemeClr>
                </a:solidFill>
                <a:latin typeface="Dom Casual" charset="0"/>
              </a:rPr>
              <a:t>esAlimentoFavorito</a:t>
            </a:r>
            <a:r>
              <a:rPr lang="es-ES_tradnl" altLang="es-MX" sz="2400" dirty="0">
                <a:solidFill>
                  <a:schemeClr val="bg2">
                    <a:lumMod val="10000"/>
                  </a:schemeClr>
                </a:solidFill>
                <a:latin typeface="Dom Casual" charset="0"/>
              </a:rPr>
              <a:t> (saber si un alimento es favorito de este gato)</a:t>
            </a:r>
          </a:p>
        </p:txBody>
      </p:sp>
      <p:sp>
        <p:nvSpPr>
          <p:cNvPr id="8" name="Rectangle 3">
            <a:extLst>
              <a:ext uri="{FF2B5EF4-FFF2-40B4-BE49-F238E27FC236}">
                <a16:creationId xmlns:a16="http://schemas.microsoft.com/office/drawing/2014/main" id="{66743C35-81A5-48DF-B9E2-59B470BCC1DD}"/>
              </a:ext>
            </a:extLst>
          </p:cNvPr>
          <p:cNvSpPr txBox="1">
            <a:spLocks noChangeArrowheads="1"/>
          </p:cNvSpPr>
          <p:nvPr/>
        </p:nvSpPr>
        <p:spPr>
          <a:xfrm>
            <a:off x="5652120" y="4382819"/>
            <a:ext cx="2916183" cy="142244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ts val="2000"/>
              </a:lnSpc>
              <a:spcBef>
                <a:spcPct val="0"/>
              </a:spcBef>
              <a:buFont typeface="Arial" pitchFamily="34" charset="0"/>
              <a:buNone/>
            </a:pPr>
            <a:r>
              <a:rPr lang="es-ES_tradnl" altLang="es-MX" sz="1600" dirty="0">
                <a:solidFill>
                  <a:schemeClr val="bg2">
                    <a:lumMod val="10000"/>
                  </a:schemeClr>
                </a:solidFill>
                <a:latin typeface="Dom Casual" charset="0"/>
              </a:rPr>
              <a:t>Cada que instanciemos esta clase podremos obtener objetos de tipo </a:t>
            </a:r>
            <a:r>
              <a:rPr lang="es-ES_tradnl" altLang="es-MX" sz="1600" b="1" dirty="0">
                <a:solidFill>
                  <a:schemeClr val="accent5">
                    <a:lumMod val="75000"/>
                  </a:schemeClr>
                </a:solidFill>
                <a:latin typeface="Dom Casual" charset="0"/>
              </a:rPr>
              <a:t>Gato</a:t>
            </a:r>
            <a:r>
              <a:rPr lang="es-ES_tradnl" altLang="es-MX" sz="1600" dirty="0">
                <a:solidFill>
                  <a:schemeClr val="bg2">
                    <a:lumMod val="10000"/>
                  </a:schemeClr>
                </a:solidFill>
                <a:latin typeface="Dom Casual" charset="0"/>
              </a:rPr>
              <a:t>.  Cada objeto tendrá estos atributos y estos métodos. </a:t>
            </a:r>
          </a:p>
        </p:txBody>
      </p:sp>
      <p:pic>
        <p:nvPicPr>
          <p:cNvPr id="10" name="Imagen 9">
            <a:extLst>
              <a:ext uri="{FF2B5EF4-FFF2-40B4-BE49-F238E27FC236}">
                <a16:creationId xmlns:a16="http://schemas.microsoft.com/office/drawing/2014/main" id="{82250572-A89C-4D36-AC45-C7DE4F2E7173}"/>
              </a:ext>
            </a:extLst>
          </p:cNvPr>
          <p:cNvPicPr>
            <a:picLocks noChangeAspect="1"/>
          </p:cNvPicPr>
          <p:nvPr/>
        </p:nvPicPr>
        <p:blipFill>
          <a:blip r:embed="rId3"/>
          <a:stretch>
            <a:fillRect/>
          </a:stretch>
        </p:blipFill>
        <p:spPr>
          <a:xfrm>
            <a:off x="345391" y="2464785"/>
            <a:ext cx="5148684" cy="3340480"/>
          </a:xfrm>
          <a:prstGeom prst="rect">
            <a:avLst/>
          </a:prstGeom>
        </p:spPr>
      </p:pic>
    </p:spTree>
    <p:extLst>
      <p:ext uri="{BB962C8B-B14F-4D97-AF65-F5344CB8AC3E}">
        <p14:creationId xmlns:p14="http://schemas.microsoft.com/office/powerpoint/2010/main" val="19641563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Atributos de clase e instancia</a:t>
            </a:r>
          </a:p>
        </p:txBody>
      </p:sp>
      <p:sp>
        <p:nvSpPr>
          <p:cNvPr id="4" name="Rectangle 3">
            <a:extLst>
              <a:ext uri="{FF2B5EF4-FFF2-40B4-BE49-F238E27FC236}">
                <a16:creationId xmlns:a16="http://schemas.microsoft.com/office/drawing/2014/main" id="{74E1F779-9865-4659-9B4D-3F2788E2C935}"/>
              </a:ext>
            </a:extLst>
          </p:cNvPr>
          <p:cNvSpPr txBox="1">
            <a:spLocks noChangeArrowheads="1"/>
          </p:cNvSpPr>
          <p:nvPr/>
        </p:nvSpPr>
        <p:spPr>
          <a:xfrm>
            <a:off x="516508" y="1305772"/>
            <a:ext cx="7992888" cy="194421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ts val="2000"/>
              </a:lnSpc>
              <a:spcBef>
                <a:spcPct val="0"/>
              </a:spcBef>
              <a:spcAft>
                <a:spcPts val="600"/>
              </a:spcAft>
            </a:pPr>
            <a:r>
              <a:rPr lang="es-ES_tradnl" altLang="es-MX" sz="1600" b="1" dirty="0">
                <a:solidFill>
                  <a:schemeClr val="accent6">
                    <a:lumMod val="75000"/>
                  </a:schemeClr>
                </a:solidFill>
                <a:latin typeface="Dom Casual" charset="0"/>
              </a:rPr>
              <a:t>Atributo de clase: </a:t>
            </a:r>
            <a:r>
              <a:rPr lang="es-ES_tradnl" altLang="es-MX" sz="1600" dirty="0">
                <a:solidFill>
                  <a:schemeClr val="bg2">
                    <a:lumMod val="10000"/>
                  </a:schemeClr>
                </a:solidFill>
                <a:latin typeface="Dom Casual" charset="0"/>
              </a:rPr>
              <a:t>Le otorga el mismo valor a todos los objetos de esta clase. Se utiliza para valores que son constantes. Python no tiene una definición de constante (una variable cuyo valor no vamos a querer cambiar). </a:t>
            </a:r>
          </a:p>
          <a:p>
            <a:pPr algn="just">
              <a:lnSpc>
                <a:spcPts val="2000"/>
              </a:lnSpc>
              <a:spcBef>
                <a:spcPct val="0"/>
              </a:spcBef>
              <a:spcAft>
                <a:spcPts val="600"/>
              </a:spcAft>
            </a:pPr>
            <a:r>
              <a:rPr lang="es-ES_tradnl" altLang="es-MX" sz="1600" b="1" dirty="0">
                <a:solidFill>
                  <a:srgbClr val="FF0000"/>
                </a:solidFill>
                <a:latin typeface="Dom Casual" charset="0"/>
              </a:rPr>
              <a:t>Atributos de instancia</a:t>
            </a:r>
            <a:r>
              <a:rPr lang="es-ES_tradnl" altLang="es-MX" sz="1600" dirty="0">
                <a:solidFill>
                  <a:srgbClr val="FF0000"/>
                </a:solidFill>
                <a:latin typeface="Dom Casual" charset="0"/>
              </a:rPr>
              <a:t>: </a:t>
            </a:r>
            <a:r>
              <a:rPr lang="es-ES_tradnl" altLang="es-MX" sz="1600" dirty="0">
                <a:solidFill>
                  <a:schemeClr val="bg2">
                    <a:lumMod val="10000"/>
                  </a:schemeClr>
                </a:solidFill>
                <a:latin typeface="Dom Casual" charset="0"/>
              </a:rPr>
              <a:t>Los atributos dentro del constructor son atributos de instancia. </a:t>
            </a:r>
          </a:p>
        </p:txBody>
      </p:sp>
      <p:pic>
        <p:nvPicPr>
          <p:cNvPr id="10" name="Imagen 9">
            <a:extLst>
              <a:ext uri="{FF2B5EF4-FFF2-40B4-BE49-F238E27FC236}">
                <a16:creationId xmlns:a16="http://schemas.microsoft.com/office/drawing/2014/main" id="{82250572-A89C-4D36-AC45-C7DE4F2E7173}"/>
              </a:ext>
            </a:extLst>
          </p:cNvPr>
          <p:cNvPicPr>
            <a:picLocks noChangeAspect="1"/>
          </p:cNvPicPr>
          <p:nvPr/>
        </p:nvPicPr>
        <p:blipFill>
          <a:blip r:embed="rId2"/>
          <a:stretch>
            <a:fillRect/>
          </a:stretch>
        </p:blipFill>
        <p:spPr>
          <a:xfrm>
            <a:off x="3442917" y="2924944"/>
            <a:ext cx="5148684" cy="3340480"/>
          </a:xfrm>
          <a:prstGeom prst="rect">
            <a:avLst/>
          </a:prstGeom>
        </p:spPr>
      </p:pic>
      <p:sp>
        <p:nvSpPr>
          <p:cNvPr id="9" name="Rectangle 3">
            <a:extLst>
              <a:ext uri="{FF2B5EF4-FFF2-40B4-BE49-F238E27FC236}">
                <a16:creationId xmlns:a16="http://schemas.microsoft.com/office/drawing/2014/main" id="{F4C3090E-E6D7-43AD-81E0-FDFC8C3368A6}"/>
              </a:ext>
            </a:extLst>
          </p:cNvPr>
          <p:cNvSpPr txBox="1">
            <a:spLocks noChangeArrowheads="1"/>
          </p:cNvSpPr>
          <p:nvPr/>
        </p:nvSpPr>
        <p:spPr>
          <a:xfrm>
            <a:off x="5854677" y="3125207"/>
            <a:ext cx="3168352" cy="53781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None/>
            </a:pPr>
            <a:r>
              <a:rPr lang="es-ES_tradnl" altLang="es-MX" sz="1200" dirty="0">
                <a:solidFill>
                  <a:schemeClr val="bg2">
                    <a:lumMod val="10000"/>
                  </a:schemeClr>
                </a:solidFill>
                <a:latin typeface="Dom Casual" charset="0"/>
              </a:rPr>
              <a:t>Este atributo va a ser el mismo para todos los objetos de tipo </a:t>
            </a:r>
            <a:r>
              <a:rPr lang="es-ES_tradnl" altLang="es-MX" sz="1200" b="1" dirty="0">
                <a:solidFill>
                  <a:schemeClr val="accent5">
                    <a:lumMod val="75000"/>
                  </a:schemeClr>
                </a:solidFill>
                <a:latin typeface="Dom Casual" charset="0"/>
              </a:rPr>
              <a:t>Gato</a:t>
            </a:r>
            <a:r>
              <a:rPr lang="es-ES_tradnl" altLang="es-MX" sz="1200" dirty="0">
                <a:solidFill>
                  <a:schemeClr val="bg2">
                    <a:lumMod val="10000"/>
                  </a:schemeClr>
                </a:solidFill>
                <a:latin typeface="Dom Casual" charset="0"/>
              </a:rPr>
              <a:t> que instanciemos.</a:t>
            </a:r>
          </a:p>
        </p:txBody>
      </p:sp>
      <p:sp>
        <p:nvSpPr>
          <p:cNvPr id="2" name="Rectángulo 1">
            <a:extLst>
              <a:ext uri="{FF2B5EF4-FFF2-40B4-BE49-F238E27FC236}">
                <a16:creationId xmlns:a16="http://schemas.microsoft.com/office/drawing/2014/main" id="{0DFE2541-CBB2-42DB-9BCD-85971BE05685}"/>
              </a:ext>
            </a:extLst>
          </p:cNvPr>
          <p:cNvSpPr/>
          <p:nvPr/>
        </p:nvSpPr>
        <p:spPr>
          <a:xfrm>
            <a:off x="3730949" y="3212976"/>
            <a:ext cx="1944216" cy="360040"/>
          </a:xfrm>
          <a:prstGeom prst="rect">
            <a:avLst/>
          </a:prstGeom>
          <a:no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1" name="Rectángulo 10">
            <a:extLst>
              <a:ext uri="{FF2B5EF4-FFF2-40B4-BE49-F238E27FC236}">
                <a16:creationId xmlns:a16="http://schemas.microsoft.com/office/drawing/2014/main" id="{62E7FD9A-3039-4665-9053-D25EB2A34000}"/>
              </a:ext>
            </a:extLst>
          </p:cNvPr>
          <p:cNvSpPr/>
          <p:nvPr/>
        </p:nvSpPr>
        <p:spPr>
          <a:xfrm>
            <a:off x="4073043" y="3923438"/>
            <a:ext cx="4518558" cy="65769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12" name="Rectangle 3">
            <a:extLst>
              <a:ext uri="{FF2B5EF4-FFF2-40B4-BE49-F238E27FC236}">
                <a16:creationId xmlns:a16="http://schemas.microsoft.com/office/drawing/2014/main" id="{8CD65CA8-FBED-4B9B-B2AB-BE80BEE30F41}"/>
              </a:ext>
            </a:extLst>
          </p:cNvPr>
          <p:cNvSpPr txBox="1">
            <a:spLocks noChangeArrowheads="1"/>
          </p:cNvSpPr>
          <p:nvPr/>
        </p:nvSpPr>
        <p:spPr>
          <a:xfrm>
            <a:off x="908219" y="3519046"/>
            <a:ext cx="2534698" cy="142212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None/>
            </a:pPr>
            <a:r>
              <a:rPr lang="es-ES_tradnl" altLang="es-MX" sz="1200" dirty="0">
                <a:solidFill>
                  <a:schemeClr val="bg2">
                    <a:lumMod val="10000"/>
                  </a:schemeClr>
                </a:solidFill>
                <a:latin typeface="Dom Casual" charset="0"/>
              </a:rPr>
              <a:t>Para cada de uno de los objetos de tipo </a:t>
            </a:r>
            <a:r>
              <a:rPr lang="es-ES_tradnl" altLang="es-MX" sz="1200" b="1" dirty="0">
                <a:solidFill>
                  <a:schemeClr val="accent5">
                    <a:lumMod val="75000"/>
                  </a:schemeClr>
                </a:solidFill>
                <a:latin typeface="Dom Casual" charset="0"/>
              </a:rPr>
              <a:t>Gato</a:t>
            </a:r>
            <a:r>
              <a:rPr lang="es-ES_tradnl" altLang="es-MX" sz="1200" dirty="0">
                <a:solidFill>
                  <a:schemeClr val="bg2">
                    <a:lumMod val="10000"/>
                  </a:schemeClr>
                </a:solidFill>
                <a:latin typeface="Dom Casual" charset="0"/>
              </a:rPr>
              <a:t> que instanciemos vamos a tener distintos valores dentro de cada uno de estos atributos. Un gato puede tener 3 años, otro 5, etc. Cada gato va a tener un estado distinto.</a:t>
            </a:r>
          </a:p>
        </p:txBody>
      </p:sp>
    </p:spTree>
    <p:extLst>
      <p:ext uri="{BB962C8B-B14F-4D97-AF65-F5344CB8AC3E}">
        <p14:creationId xmlns:p14="http://schemas.microsoft.com/office/powerpoint/2010/main" val="16934493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Clase Gato</a:t>
            </a:r>
          </a:p>
        </p:txBody>
      </p:sp>
      <p:sp>
        <p:nvSpPr>
          <p:cNvPr id="4" name="Rectangle 3">
            <a:extLst>
              <a:ext uri="{FF2B5EF4-FFF2-40B4-BE49-F238E27FC236}">
                <a16:creationId xmlns:a16="http://schemas.microsoft.com/office/drawing/2014/main" id="{74E1F779-9865-4659-9B4D-3F2788E2C935}"/>
              </a:ext>
            </a:extLst>
          </p:cNvPr>
          <p:cNvSpPr txBox="1">
            <a:spLocks noChangeArrowheads="1"/>
          </p:cNvSpPr>
          <p:nvPr/>
        </p:nvSpPr>
        <p:spPr>
          <a:xfrm>
            <a:off x="820829" y="1340768"/>
            <a:ext cx="7272808" cy="70182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Instanciar objetos de tipo Gato.</a:t>
            </a:r>
          </a:p>
        </p:txBody>
      </p:sp>
      <p:pic>
        <p:nvPicPr>
          <p:cNvPr id="11" name="Imagen 10">
            <a:extLst>
              <a:ext uri="{FF2B5EF4-FFF2-40B4-BE49-F238E27FC236}">
                <a16:creationId xmlns:a16="http://schemas.microsoft.com/office/drawing/2014/main" id="{75AD465E-6EC5-440F-975F-1559193C958A}"/>
              </a:ext>
            </a:extLst>
          </p:cNvPr>
          <p:cNvPicPr>
            <a:picLocks noChangeAspect="1"/>
          </p:cNvPicPr>
          <p:nvPr/>
        </p:nvPicPr>
        <p:blipFill>
          <a:blip r:embed="rId2"/>
          <a:stretch>
            <a:fillRect/>
          </a:stretch>
        </p:blipFill>
        <p:spPr>
          <a:xfrm>
            <a:off x="851628" y="2131740"/>
            <a:ext cx="7211210" cy="2808312"/>
          </a:xfrm>
          <a:prstGeom prst="rect">
            <a:avLst/>
          </a:prstGeom>
        </p:spPr>
      </p:pic>
      <p:pic>
        <p:nvPicPr>
          <p:cNvPr id="13" name="Imagen 12">
            <a:extLst>
              <a:ext uri="{FF2B5EF4-FFF2-40B4-BE49-F238E27FC236}">
                <a16:creationId xmlns:a16="http://schemas.microsoft.com/office/drawing/2014/main" id="{ABC9FB07-B0D5-4B16-8787-ECFB6420F483}"/>
              </a:ext>
            </a:extLst>
          </p:cNvPr>
          <p:cNvPicPr>
            <a:picLocks noChangeAspect="1"/>
          </p:cNvPicPr>
          <p:nvPr/>
        </p:nvPicPr>
        <p:blipFill>
          <a:blip r:embed="rId3"/>
          <a:stretch>
            <a:fillRect/>
          </a:stretch>
        </p:blipFill>
        <p:spPr>
          <a:xfrm>
            <a:off x="851627" y="3283868"/>
            <a:ext cx="7400673" cy="2233364"/>
          </a:xfrm>
          <a:prstGeom prst="rect">
            <a:avLst/>
          </a:prstGeom>
        </p:spPr>
      </p:pic>
    </p:spTree>
    <p:extLst>
      <p:ext uri="{BB962C8B-B14F-4D97-AF65-F5344CB8AC3E}">
        <p14:creationId xmlns:p14="http://schemas.microsoft.com/office/powerpoint/2010/main" val="12646406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1350" name="Text Box 1030">
            <a:extLst>
              <a:ext uri="{FF2B5EF4-FFF2-40B4-BE49-F238E27FC236}">
                <a16:creationId xmlns:a16="http://schemas.microsoft.com/office/drawing/2014/main" id="{2088860C-1E2C-44D4-9E1D-1EA3FA817E3B}"/>
              </a:ext>
            </a:extLst>
          </p:cNvPr>
          <p:cNvSpPr txBox="1">
            <a:spLocks noChangeArrowheads="1"/>
          </p:cNvSpPr>
          <p:nvPr/>
        </p:nvSpPr>
        <p:spPr bwMode="auto">
          <a:xfrm>
            <a:off x="936735" y="1897674"/>
            <a:ext cx="1786899" cy="774058"/>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MX" altLang="es-MX" sz="2215" dirty="0"/>
              <a:t>Programación</a:t>
            </a:r>
          </a:p>
          <a:p>
            <a:pPr algn="ctr"/>
            <a:r>
              <a:rPr lang="es-MX" altLang="es-MX" sz="2215" dirty="0"/>
              <a:t>Funcional</a:t>
            </a:r>
            <a:endParaRPr lang="es-ES" altLang="es-MX" sz="2215" dirty="0"/>
          </a:p>
        </p:txBody>
      </p:sp>
      <p:sp>
        <p:nvSpPr>
          <p:cNvPr id="441351" name="Text Box 1031">
            <a:extLst>
              <a:ext uri="{FF2B5EF4-FFF2-40B4-BE49-F238E27FC236}">
                <a16:creationId xmlns:a16="http://schemas.microsoft.com/office/drawing/2014/main" id="{3B928CAB-6951-430B-9838-03D63AB20A10}"/>
              </a:ext>
            </a:extLst>
          </p:cNvPr>
          <p:cNvSpPr txBox="1">
            <a:spLocks noChangeArrowheads="1"/>
          </p:cNvSpPr>
          <p:nvPr/>
        </p:nvSpPr>
        <p:spPr bwMode="auto">
          <a:xfrm>
            <a:off x="4154601" y="1896208"/>
            <a:ext cx="1205779" cy="433196"/>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MX" altLang="es-MX" sz="2215" dirty="0"/>
              <a:t>Acciones</a:t>
            </a:r>
            <a:endParaRPr lang="es-ES" altLang="es-MX" sz="2215" dirty="0"/>
          </a:p>
        </p:txBody>
      </p:sp>
      <p:sp>
        <p:nvSpPr>
          <p:cNvPr id="441352" name="Text Box 1032">
            <a:extLst>
              <a:ext uri="{FF2B5EF4-FFF2-40B4-BE49-F238E27FC236}">
                <a16:creationId xmlns:a16="http://schemas.microsoft.com/office/drawing/2014/main" id="{543230EC-841F-47B5-9750-A196C4D389F1}"/>
              </a:ext>
            </a:extLst>
          </p:cNvPr>
          <p:cNvSpPr txBox="1">
            <a:spLocks noChangeArrowheads="1"/>
          </p:cNvSpPr>
          <p:nvPr/>
        </p:nvSpPr>
        <p:spPr bwMode="auto">
          <a:xfrm>
            <a:off x="6931609" y="1844824"/>
            <a:ext cx="1096775" cy="433196"/>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MX" altLang="es-MX" sz="2215" dirty="0"/>
              <a:t>Función</a:t>
            </a:r>
            <a:endParaRPr lang="es-ES" altLang="es-MX" sz="2215" dirty="0"/>
          </a:p>
        </p:txBody>
      </p:sp>
      <p:sp>
        <p:nvSpPr>
          <p:cNvPr id="441353" name="Line 1033">
            <a:extLst>
              <a:ext uri="{FF2B5EF4-FFF2-40B4-BE49-F238E27FC236}">
                <a16:creationId xmlns:a16="http://schemas.microsoft.com/office/drawing/2014/main" id="{C12EBF7D-2EC2-4EC5-89A5-0A01F41A4DC6}"/>
              </a:ext>
            </a:extLst>
          </p:cNvPr>
          <p:cNvSpPr>
            <a:spLocks noChangeShapeType="1"/>
          </p:cNvSpPr>
          <p:nvPr/>
        </p:nvSpPr>
        <p:spPr bwMode="auto">
          <a:xfrm>
            <a:off x="2921161" y="2127738"/>
            <a:ext cx="915865" cy="0"/>
          </a:xfrm>
          <a:prstGeom prst="line">
            <a:avLst/>
          </a:prstGeom>
          <a:noFill/>
          <a:ln w="28575">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s-MX" sz="1662" dirty="0"/>
          </a:p>
        </p:txBody>
      </p:sp>
      <p:sp>
        <p:nvSpPr>
          <p:cNvPr id="441354" name="Line 1034">
            <a:extLst>
              <a:ext uri="{FF2B5EF4-FFF2-40B4-BE49-F238E27FC236}">
                <a16:creationId xmlns:a16="http://schemas.microsoft.com/office/drawing/2014/main" id="{70D88E6A-2520-455C-A60B-8D3864E11A85}"/>
              </a:ext>
            </a:extLst>
          </p:cNvPr>
          <p:cNvSpPr>
            <a:spLocks noChangeShapeType="1"/>
          </p:cNvSpPr>
          <p:nvPr/>
        </p:nvSpPr>
        <p:spPr bwMode="auto">
          <a:xfrm>
            <a:off x="5724128" y="2089638"/>
            <a:ext cx="914400" cy="0"/>
          </a:xfrm>
          <a:prstGeom prst="line">
            <a:avLst/>
          </a:prstGeom>
          <a:noFill/>
          <a:ln w="28575">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s-MX" sz="1662" dirty="0"/>
          </a:p>
        </p:txBody>
      </p:sp>
      <p:sp>
        <p:nvSpPr>
          <p:cNvPr id="441355" name="Text Box 1035">
            <a:extLst>
              <a:ext uri="{FF2B5EF4-FFF2-40B4-BE49-F238E27FC236}">
                <a16:creationId xmlns:a16="http://schemas.microsoft.com/office/drawing/2014/main" id="{3C7E24E3-B351-4321-B4EE-02ABB7FE8DDF}"/>
              </a:ext>
            </a:extLst>
          </p:cNvPr>
          <p:cNvSpPr txBox="1">
            <a:spLocks noChangeArrowheads="1"/>
          </p:cNvSpPr>
          <p:nvPr/>
        </p:nvSpPr>
        <p:spPr bwMode="auto">
          <a:xfrm>
            <a:off x="1028610" y="3990243"/>
            <a:ext cx="2497030" cy="774058"/>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MX" altLang="es-MX" sz="2215" dirty="0"/>
              <a:t>Programación</a:t>
            </a:r>
          </a:p>
          <a:p>
            <a:pPr algn="ctr"/>
            <a:r>
              <a:rPr lang="es-MX" altLang="es-MX" sz="2215" dirty="0"/>
              <a:t>Orientada a Objetos</a:t>
            </a:r>
            <a:endParaRPr lang="es-ES" altLang="es-MX" sz="2215" dirty="0"/>
          </a:p>
        </p:txBody>
      </p:sp>
      <p:sp>
        <p:nvSpPr>
          <p:cNvPr id="441356" name="Text Box 1036">
            <a:extLst>
              <a:ext uri="{FF2B5EF4-FFF2-40B4-BE49-F238E27FC236}">
                <a16:creationId xmlns:a16="http://schemas.microsoft.com/office/drawing/2014/main" id="{A439F88F-CC49-498D-8B8B-0196B2C0A29C}"/>
              </a:ext>
            </a:extLst>
          </p:cNvPr>
          <p:cNvSpPr txBox="1">
            <a:spLocks noChangeArrowheads="1"/>
          </p:cNvSpPr>
          <p:nvPr/>
        </p:nvSpPr>
        <p:spPr bwMode="auto">
          <a:xfrm>
            <a:off x="4283967" y="4022480"/>
            <a:ext cx="1368153" cy="774058"/>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s-MX" altLang="es-MX" sz="2215" dirty="0"/>
              <a:t>Orientada a Objetos</a:t>
            </a:r>
            <a:endParaRPr lang="es-ES" altLang="es-MX" sz="2215" dirty="0"/>
          </a:p>
        </p:txBody>
      </p:sp>
      <p:sp>
        <p:nvSpPr>
          <p:cNvPr id="441357" name="Text Box 1037">
            <a:extLst>
              <a:ext uri="{FF2B5EF4-FFF2-40B4-BE49-F238E27FC236}">
                <a16:creationId xmlns:a16="http://schemas.microsoft.com/office/drawing/2014/main" id="{CB6D0090-5127-4F1C-8D2A-CB749DC0E9B8}"/>
              </a:ext>
            </a:extLst>
          </p:cNvPr>
          <p:cNvSpPr txBox="1">
            <a:spLocks noChangeArrowheads="1"/>
          </p:cNvSpPr>
          <p:nvPr/>
        </p:nvSpPr>
        <p:spPr bwMode="auto">
          <a:xfrm>
            <a:off x="6944760" y="4021016"/>
            <a:ext cx="788999" cy="433196"/>
          </a:xfrm>
          <a:prstGeom prst="rect">
            <a:avLst/>
          </a:prstGeom>
          <a:noFill/>
          <a:ln>
            <a:noFill/>
          </a:ln>
          <a:effectLst/>
          <a:extLst>
            <a:ext uri="{909E8E84-426E-40DD-AFC4-6F175D3DCCD1}">
              <a14:hiddenFill xmlns:a14="http://schemas.microsoft.com/office/drawing/2010/main">
                <a:solidFill>
                  <a:srgbClr val="FFCC00"/>
                </a:solidFill>
              </a14:hiddenFill>
            </a:ext>
            <a:ext uri="{91240B29-F687-4F45-9708-019B960494DF}">
              <a14:hiddenLine xmlns:a14="http://schemas.microsoft.com/office/drawing/2010/main" w="28575">
                <a:solidFill>
                  <a:schemeClr val="bg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s-MX" altLang="es-MX" sz="2215" dirty="0"/>
              <a:t>Clase</a:t>
            </a:r>
            <a:endParaRPr lang="es-ES" altLang="es-MX" sz="2215" dirty="0"/>
          </a:p>
        </p:txBody>
      </p:sp>
      <p:sp>
        <p:nvSpPr>
          <p:cNvPr id="441358" name="Line 1038">
            <a:extLst>
              <a:ext uri="{FF2B5EF4-FFF2-40B4-BE49-F238E27FC236}">
                <a16:creationId xmlns:a16="http://schemas.microsoft.com/office/drawing/2014/main" id="{076F4625-FCEE-4880-BA40-70894F81962D}"/>
              </a:ext>
            </a:extLst>
          </p:cNvPr>
          <p:cNvSpPr>
            <a:spLocks noChangeShapeType="1"/>
          </p:cNvSpPr>
          <p:nvPr/>
        </p:nvSpPr>
        <p:spPr bwMode="auto">
          <a:xfrm>
            <a:off x="3368102" y="4220308"/>
            <a:ext cx="915866" cy="0"/>
          </a:xfrm>
          <a:prstGeom prst="line">
            <a:avLst/>
          </a:prstGeom>
          <a:noFill/>
          <a:ln w="28575">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s-MX" sz="1662" dirty="0"/>
          </a:p>
        </p:txBody>
      </p:sp>
      <p:sp>
        <p:nvSpPr>
          <p:cNvPr id="441359" name="Line 1039">
            <a:extLst>
              <a:ext uri="{FF2B5EF4-FFF2-40B4-BE49-F238E27FC236}">
                <a16:creationId xmlns:a16="http://schemas.microsoft.com/office/drawing/2014/main" id="{AADB7044-03D5-4066-BF73-CFBC06EB3159}"/>
              </a:ext>
            </a:extLst>
          </p:cNvPr>
          <p:cNvSpPr>
            <a:spLocks noChangeShapeType="1"/>
          </p:cNvSpPr>
          <p:nvPr/>
        </p:nvSpPr>
        <p:spPr bwMode="auto">
          <a:xfrm>
            <a:off x="5819655" y="4215912"/>
            <a:ext cx="915866" cy="0"/>
          </a:xfrm>
          <a:prstGeom prst="line">
            <a:avLst/>
          </a:prstGeom>
          <a:noFill/>
          <a:ln w="28575">
            <a:solidFill>
              <a:srgbClr val="FFCC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endParaRPr lang="es-MX" sz="1662" dirty="0"/>
          </a:p>
        </p:txBody>
      </p:sp>
      <p:sp>
        <p:nvSpPr>
          <p:cNvPr id="13" name="Rectangle 4">
            <a:extLst>
              <a:ext uri="{FF2B5EF4-FFF2-40B4-BE49-F238E27FC236}">
                <a16:creationId xmlns:a16="http://schemas.microsoft.com/office/drawing/2014/main" id="{6AE6EB29-9DEE-47A4-8597-8666A8E53109}"/>
              </a:ext>
            </a:extLst>
          </p:cNvPr>
          <p:cNvSpPr>
            <a:spLocks noGrp="1" noChangeArrowheads="1"/>
          </p:cNvSpPr>
          <p:nvPr>
            <p:ph type="title"/>
          </p:nvPr>
        </p:nvSpPr>
        <p:spPr>
          <a:xfrm>
            <a:off x="457200" y="116632"/>
            <a:ext cx="8229600" cy="1143000"/>
          </a:xfrm>
        </p:spPr>
        <p:txBody>
          <a:bodyPr>
            <a:normAutofit/>
          </a:bodyPr>
          <a:lstStyle/>
          <a:p>
            <a:pPr eaLnBrk="1" hangingPunct="1">
              <a:defRPr/>
            </a:pPr>
            <a:r>
              <a:rPr lang="es-MX" b="1" dirty="0">
                <a:solidFill>
                  <a:schemeClr val="accent4">
                    <a:lumMod val="50000"/>
                  </a:schemeClr>
                </a:solidFill>
                <a:effectLst>
                  <a:outerShdw blurRad="38100" dist="38100" dir="2700000" algn="tl">
                    <a:srgbClr val="C0C0C0"/>
                  </a:outerShdw>
                </a:effectLst>
                <a:latin typeface="Dom Casual" charset="0"/>
              </a:rPr>
              <a:t>Python orientado a objetos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Clase Gato</a:t>
            </a:r>
          </a:p>
        </p:txBody>
      </p:sp>
      <p:sp>
        <p:nvSpPr>
          <p:cNvPr id="4" name="Rectangle 3">
            <a:extLst>
              <a:ext uri="{FF2B5EF4-FFF2-40B4-BE49-F238E27FC236}">
                <a16:creationId xmlns:a16="http://schemas.microsoft.com/office/drawing/2014/main" id="{74E1F779-9865-4659-9B4D-3F2788E2C935}"/>
              </a:ext>
            </a:extLst>
          </p:cNvPr>
          <p:cNvSpPr txBox="1">
            <a:spLocks noChangeArrowheads="1"/>
          </p:cNvSpPr>
          <p:nvPr/>
        </p:nvSpPr>
        <p:spPr>
          <a:xfrm>
            <a:off x="827584" y="1143001"/>
            <a:ext cx="7272808" cy="70182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Instanciar objetos de tipo Gato.</a:t>
            </a:r>
          </a:p>
        </p:txBody>
      </p:sp>
      <p:pic>
        <p:nvPicPr>
          <p:cNvPr id="3" name="Imagen 2">
            <a:extLst>
              <a:ext uri="{FF2B5EF4-FFF2-40B4-BE49-F238E27FC236}">
                <a16:creationId xmlns:a16="http://schemas.microsoft.com/office/drawing/2014/main" id="{B3798E32-3AB9-40D2-9D1E-5CC9A4B2B123}"/>
              </a:ext>
            </a:extLst>
          </p:cNvPr>
          <p:cNvPicPr>
            <a:picLocks noChangeAspect="1"/>
          </p:cNvPicPr>
          <p:nvPr/>
        </p:nvPicPr>
        <p:blipFill>
          <a:blip r:embed="rId2"/>
          <a:stretch>
            <a:fillRect/>
          </a:stretch>
        </p:blipFill>
        <p:spPr>
          <a:xfrm>
            <a:off x="755576" y="3652804"/>
            <a:ext cx="5168794" cy="1936436"/>
          </a:xfrm>
          <a:prstGeom prst="rect">
            <a:avLst/>
          </a:prstGeom>
        </p:spPr>
      </p:pic>
      <p:pic>
        <p:nvPicPr>
          <p:cNvPr id="7" name="Imagen 6">
            <a:extLst>
              <a:ext uri="{FF2B5EF4-FFF2-40B4-BE49-F238E27FC236}">
                <a16:creationId xmlns:a16="http://schemas.microsoft.com/office/drawing/2014/main" id="{AFFC96FB-761C-4E94-9047-EB9B580DA29A}"/>
              </a:ext>
            </a:extLst>
          </p:cNvPr>
          <p:cNvPicPr>
            <a:picLocks noChangeAspect="1"/>
          </p:cNvPicPr>
          <p:nvPr/>
        </p:nvPicPr>
        <p:blipFill>
          <a:blip r:embed="rId3"/>
          <a:stretch>
            <a:fillRect/>
          </a:stretch>
        </p:blipFill>
        <p:spPr>
          <a:xfrm>
            <a:off x="755576" y="2049472"/>
            <a:ext cx="5184576" cy="1479870"/>
          </a:xfrm>
          <a:prstGeom prst="rect">
            <a:avLst/>
          </a:prstGeom>
        </p:spPr>
      </p:pic>
    </p:spTree>
    <p:extLst>
      <p:ext uri="{BB962C8B-B14F-4D97-AF65-F5344CB8AC3E}">
        <p14:creationId xmlns:p14="http://schemas.microsoft.com/office/powerpoint/2010/main" val="31419385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Clase Gato</a:t>
            </a:r>
          </a:p>
        </p:txBody>
      </p:sp>
      <p:sp>
        <p:nvSpPr>
          <p:cNvPr id="4" name="Rectangle 3">
            <a:extLst>
              <a:ext uri="{FF2B5EF4-FFF2-40B4-BE49-F238E27FC236}">
                <a16:creationId xmlns:a16="http://schemas.microsoft.com/office/drawing/2014/main" id="{74E1F779-9865-4659-9B4D-3F2788E2C935}"/>
              </a:ext>
            </a:extLst>
          </p:cNvPr>
          <p:cNvSpPr txBox="1">
            <a:spLocks noChangeArrowheads="1"/>
          </p:cNvSpPr>
          <p:nvPr/>
        </p:nvSpPr>
        <p:spPr>
          <a:xfrm>
            <a:off x="882240" y="1143001"/>
            <a:ext cx="7272808" cy="701823"/>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Python nos permite agregar atributos de forma dinámica. </a:t>
            </a:r>
          </a:p>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Ejemplo: Raza no es atributo de la clase Gato, pero si le asigno un valor se crea ese atributo para ese objeto p. Este objeto Gato cuya variable se llama p va a tener la raza que le estamos dando.</a:t>
            </a:r>
          </a:p>
        </p:txBody>
      </p:sp>
      <p:pic>
        <p:nvPicPr>
          <p:cNvPr id="7" name="Imagen 6">
            <a:extLst>
              <a:ext uri="{FF2B5EF4-FFF2-40B4-BE49-F238E27FC236}">
                <a16:creationId xmlns:a16="http://schemas.microsoft.com/office/drawing/2014/main" id="{AFFC96FB-761C-4E94-9047-EB9B580DA29A}"/>
              </a:ext>
            </a:extLst>
          </p:cNvPr>
          <p:cNvPicPr>
            <a:picLocks noChangeAspect="1"/>
          </p:cNvPicPr>
          <p:nvPr/>
        </p:nvPicPr>
        <p:blipFill>
          <a:blip r:embed="rId2"/>
          <a:stretch>
            <a:fillRect/>
          </a:stretch>
        </p:blipFill>
        <p:spPr>
          <a:xfrm>
            <a:off x="882239" y="2109525"/>
            <a:ext cx="5379465" cy="1535499"/>
          </a:xfrm>
          <a:prstGeom prst="rect">
            <a:avLst/>
          </a:prstGeom>
        </p:spPr>
      </p:pic>
      <p:pic>
        <p:nvPicPr>
          <p:cNvPr id="9" name="Imagen 8">
            <a:extLst>
              <a:ext uri="{FF2B5EF4-FFF2-40B4-BE49-F238E27FC236}">
                <a16:creationId xmlns:a16="http://schemas.microsoft.com/office/drawing/2014/main" id="{8846F6A8-F4BE-44B0-A121-898F275FFFFD}"/>
              </a:ext>
            </a:extLst>
          </p:cNvPr>
          <p:cNvPicPr>
            <a:picLocks noChangeAspect="1"/>
          </p:cNvPicPr>
          <p:nvPr/>
        </p:nvPicPr>
        <p:blipFill>
          <a:blip r:embed="rId3"/>
          <a:stretch>
            <a:fillRect/>
          </a:stretch>
        </p:blipFill>
        <p:spPr>
          <a:xfrm>
            <a:off x="827584" y="3695194"/>
            <a:ext cx="5544616" cy="2529498"/>
          </a:xfrm>
          <a:prstGeom prst="rect">
            <a:avLst/>
          </a:prstGeom>
        </p:spPr>
      </p:pic>
    </p:spTree>
    <p:extLst>
      <p:ext uri="{BB962C8B-B14F-4D97-AF65-F5344CB8AC3E}">
        <p14:creationId xmlns:p14="http://schemas.microsoft.com/office/powerpoint/2010/main" val="36558897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Clase Gato</a:t>
            </a:r>
          </a:p>
        </p:txBody>
      </p:sp>
      <p:sp>
        <p:nvSpPr>
          <p:cNvPr id="4" name="Rectangle 3">
            <a:extLst>
              <a:ext uri="{FF2B5EF4-FFF2-40B4-BE49-F238E27FC236}">
                <a16:creationId xmlns:a16="http://schemas.microsoft.com/office/drawing/2014/main" id="{74E1F779-9865-4659-9B4D-3F2788E2C935}"/>
              </a:ext>
            </a:extLst>
          </p:cNvPr>
          <p:cNvSpPr txBox="1">
            <a:spLocks noChangeArrowheads="1"/>
          </p:cNvSpPr>
          <p:nvPr/>
        </p:nvSpPr>
        <p:spPr>
          <a:xfrm>
            <a:off x="882240" y="1143001"/>
            <a:ext cx="7272808" cy="701823"/>
          </a:xfrm>
          <a:prstGeom prst="rect">
            <a:avLst/>
          </a:prstGeom>
        </p:spPr>
        <p:txBody>
          <a:bodyPr vert="horz" lIns="91440" tIns="45720" rIns="91440" bIns="45720" rtlCol="0">
            <a:normAutofit fontScale="40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Si creamos un nuevo objeto de tipo Gato y le doy sus propios valores. Si intentamos acceder a ese atributo me va a decir que no existe, ya que para cada uno de los atributos lo que hace es guardar un par clavenos va a marcar Error. Para el objeto p, vamos a tener un diccionario con los atributos: nombre, edad, alimentos y raza. En cambio el objeto q, solamente va a tener un diccionario con los atributos por default los que están dentro del (creados) en el constructor, porque no le hemos agregado atributos de forma dinámica.</a:t>
            </a:r>
          </a:p>
        </p:txBody>
      </p:sp>
      <p:pic>
        <p:nvPicPr>
          <p:cNvPr id="3" name="Imagen 2">
            <a:extLst>
              <a:ext uri="{FF2B5EF4-FFF2-40B4-BE49-F238E27FC236}">
                <a16:creationId xmlns:a16="http://schemas.microsoft.com/office/drawing/2014/main" id="{BC42A915-8CBF-49C6-AC9F-55BDC954164E}"/>
              </a:ext>
            </a:extLst>
          </p:cNvPr>
          <p:cNvPicPr>
            <a:picLocks noChangeAspect="1"/>
          </p:cNvPicPr>
          <p:nvPr/>
        </p:nvPicPr>
        <p:blipFill>
          <a:blip r:embed="rId2"/>
          <a:stretch>
            <a:fillRect/>
          </a:stretch>
        </p:blipFill>
        <p:spPr>
          <a:xfrm>
            <a:off x="925513" y="1916833"/>
            <a:ext cx="5414756" cy="3312367"/>
          </a:xfrm>
          <a:prstGeom prst="rect">
            <a:avLst/>
          </a:prstGeom>
        </p:spPr>
      </p:pic>
      <p:pic>
        <p:nvPicPr>
          <p:cNvPr id="9" name="Imagen 8">
            <a:extLst>
              <a:ext uri="{FF2B5EF4-FFF2-40B4-BE49-F238E27FC236}">
                <a16:creationId xmlns:a16="http://schemas.microsoft.com/office/drawing/2014/main" id="{2CD048FD-E7C5-4391-9353-D6C5DEE74902}"/>
              </a:ext>
            </a:extLst>
          </p:cNvPr>
          <p:cNvPicPr>
            <a:picLocks noChangeAspect="1"/>
          </p:cNvPicPr>
          <p:nvPr/>
        </p:nvPicPr>
        <p:blipFill>
          <a:blip r:embed="rId3"/>
          <a:stretch>
            <a:fillRect/>
          </a:stretch>
        </p:blipFill>
        <p:spPr>
          <a:xfrm>
            <a:off x="925513" y="3068959"/>
            <a:ext cx="5518695" cy="3588955"/>
          </a:xfrm>
          <a:prstGeom prst="rect">
            <a:avLst/>
          </a:prstGeom>
        </p:spPr>
      </p:pic>
    </p:spTree>
    <p:extLst>
      <p:ext uri="{BB962C8B-B14F-4D97-AF65-F5344CB8AC3E}">
        <p14:creationId xmlns:p14="http://schemas.microsoft.com/office/powerpoint/2010/main" val="11432013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Clase Gato</a:t>
            </a:r>
          </a:p>
        </p:txBody>
      </p:sp>
      <p:sp>
        <p:nvSpPr>
          <p:cNvPr id="4" name="Rectangle 3">
            <a:extLst>
              <a:ext uri="{FF2B5EF4-FFF2-40B4-BE49-F238E27FC236}">
                <a16:creationId xmlns:a16="http://schemas.microsoft.com/office/drawing/2014/main" id="{74E1F779-9865-4659-9B4D-3F2788E2C935}"/>
              </a:ext>
            </a:extLst>
          </p:cNvPr>
          <p:cNvSpPr txBox="1">
            <a:spLocks noChangeArrowheads="1"/>
          </p:cNvSpPr>
          <p:nvPr/>
        </p:nvSpPr>
        <p:spPr>
          <a:xfrm>
            <a:off x="882240" y="1143001"/>
            <a:ext cx="7272808" cy="701823"/>
          </a:xfrm>
          <a:prstGeom prst="rect">
            <a:avLst/>
          </a:prstGeom>
        </p:spPr>
        <p:txBody>
          <a:bodyPr vert="horz" lIns="91440" tIns="45720" rIns="91440" bIns="45720" rtlCol="0">
            <a:normAutofit fontScale="925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Si le queremos agregar al objeto p sus alimentos favoritos.</a:t>
            </a:r>
          </a:p>
        </p:txBody>
      </p:sp>
      <p:pic>
        <p:nvPicPr>
          <p:cNvPr id="5" name="Imagen 4">
            <a:extLst>
              <a:ext uri="{FF2B5EF4-FFF2-40B4-BE49-F238E27FC236}">
                <a16:creationId xmlns:a16="http://schemas.microsoft.com/office/drawing/2014/main" id="{C39CEC03-F2EE-4D2E-A287-B76B6C1E415A}"/>
              </a:ext>
            </a:extLst>
          </p:cNvPr>
          <p:cNvPicPr>
            <a:picLocks noChangeAspect="1"/>
          </p:cNvPicPr>
          <p:nvPr/>
        </p:nvPicPr>
        <p:blipFill>
          <a:blip r:embed="rId2"/>
          <a:stretch>
            <a:fillRect/>
          </a:stretch>
        </p:blipFill>
        <p:spPr>
          <a:xfrm>
            <a:off x="925513" y="3615726"/>
            <a:ext cx="5518695" cy="821386"/>
          </a:xfrm>
          <a:prstGeom prst="rect">
            <a:avLst/>
          </a:prstGeom>
        </p:spPr>
      </p:pic>
      <p:pic>
        <p:nvPicPr>
          <p:cNvPr id="8" name="Imagen 7">
            <a:extLst>
              <a:ext uri="{FF2B5EF4-FFF2-40B4-BE49-F238E27FC236}">
                <a16:creationId xmlns:a16="http://schemas.microsoft.com/office/drawing/2014/main" id="{7EE05F93-2441-4C7A-96E9-B14A2D3E627E}"/>
              </a:ext>
            </a:extLst>
          </p:cNvPr>
          <p:cNvPicPr>
            <a:picLocks noChangeAspect="1"/>
          </p:cNvPicPr>
          <p:nvPr/>
        </p:nvPicPr>
        <p:blipFill>
          <a:blip r:embed="rId3"/>
          <a:stretch>
            <a:fillRect/>
          </a:stretch>
        </p:blipFill>
        <p:spPr>
          <a:xfrm>
            <a:off x="955411" y="1970010"/>
            <a:ext cx="5379465" cy="1535499"/>
          </a:xfrm>
          <a:prstGeom prst="rect">
            <a:avLst/>
          </a:prstGeom>
        </p:spPr>
      </p:pic>
    </p:spTree>
    <p:extLst>
      <p:ext uri="{BB962C8B-B14F-4D97-AF65-F5344CB8AC3E}">
        <p14:creationId xmlns:p14="http://schemas.microsoft.com/office/powerpoint/2010/main" val="10718856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Clase Gato</a:t>
            </a:r>
          </a:p>
        </p:txBody>
      </p:sp>
      <p:sp>
        <p:nvSpPr>
          <p:cNvPr id="4" name="Rectangle 3">
            <a:extLst>
              <a:ext uri="{FF2B5EF4-FFF2-40B4-BE49-F238E27FC236}">
                <a16:creationId xmlns:a16="http://schemas.microsoft.com/office/drawing/2014/main" id="{74E1F779-9865-4659-9B4D-3F2788E2C935}"/>
              </a:ext>
            </a:extLst>
          </p:cNvPr>
          <p:cNvSpPr txBox="1">
            <a:spLocks noChangeArrowheads="1"/>
          </p:cNvSpPr>
          <p:nvPr/>
        </p:nvSpPr>
        <p:spPr>
          <a:xfrm>
            <a:off x="882240" y="1143001"/>
            <a:ext cx="7272808" cy="701823"/>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Si queremos agregar una lista nueva de alimentos favoritos y borrar la lista anterior.</a:t>
            </a:r>
          </a:p>
        </p:txBody>
      </p:sp>
      <p:pic>
        <p:nvPicPr>
          <p:cNvPr id="8" name="Imagen 7">
            <a:extLst>
              <a:ext uri="{FF2B5EF4-FFF2-40B4-BE49-F238E27FC236}">
                <a16:creationId xmlns:a16="http://schemas.microsoft.com/office/drawing/2014/main" id="{7EE05F93-2441-4C7A-96E9-B14A2D3E627E}"/>
              </a:ext>
            </a:extLst>
          </p:cNvPr>
          <p:cNvPicPr>
            <a:picLocks noChangeAspect="1"/>
          </p:cNvPicPr>
          <p:nvPr/>
        </p:nvPicPr>
        <p:blipFill>
          <a:blip r:embed="rId2"/>
          <a:stretch>
            <a:fillRect/>
          </a:stretch>
        </p:blipFill>
        <p:spPr>
          <a:xfrm>
            <a:off x="955411" y="1970010"/>
            <a:ext cx="5379465" cy="1535499"/>
          </a:xfrm>
          <a:prstGeom prst="rect">
            <a:avLst/>
          </a:prstGeom>
        </p:spPr>
      </p:pic>
      <p:pic>
        <p:nvPicPr>
          <p:cNvPr id="9" name="Imagen 8">
            <a:extLst>
              <a:ext uri="{FF2B5EF4-FFF2-40B4-BE49-F238E27FC236}">
                <a16:creationId xmlns:a16="http://schemas.microsoft.com/office/drawing/2014/main" id="{089AB1BE-16D0-4FEA-9DF9-BEC8EED8E206}"/>
              </a:ext>
            </a:extLst>
          </p:cNvPr>
          <p:cNvPicPr>
            <a:picLocks noChangeAspect="1"/>
          </p:cNvPicPr>
          <p:nvPr/>
        </p:nvPicPr>
        <p:blipFill>
          <a:blip r:embed="rId3"/>
          <a:stretch>
            <a:fillRect/>
          </a:stretch>
        </p:blipFill>
        <p:spPr>
          <a:xfrm>
            <a:off x="897562" y="3630695"/>
            <a:ext cx="6066024" cy="2040959"/>
          </a:xfrm>
          <a:prstGeom prst="rect">
            <a:avLst/>
          </a:prstGeom>
        </p:spPr>
      </p:pic>
    </p:spTree>
    <p:extLst>
      <p:ext uri="{BB962C8B-B14F-4D97-AF65-F5344CB8AC3E}">
        <p14:creationId xmlns:p14="http://schemas.microsoft.com/office/powerpoint/2010/main" val="13137419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Clase Gato</a:t>
            </a:r>
          </a:p>
        </p:txBody>
      </p:sp>
      <p:sp>
        <p:nvSpPr>
          <p:cNvPr id="4" name="Rectangle 3">
            <a:extLst>
              <a:ext uri="{FF2B5EF4-FFF2-40B4-BE49-F238E27FC236}">
                <a16:creationId xmlns:a16="http://schemas.microsoft.com/office/drawing/2014/main" id="{74E1F779-9865-4659-9B4D-3F2788E2C935}"/>
              </a:ext>
            </a:extLst>
          </p:cNvPr>
          <p:cNvSpPr txBox="1">
            <a:spLocks noChangeArrowheads="1"/>
          </p:cNvSpPr>
          <p:nvPr/>
        </p:nvSpPr>
        <p:spPr>
          <a:xfrm>
            <a:off x="6012160" y="1188722"/>
            <a:ext cx="2304256" cy="130417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Método verEtapaDeVida</a:t>
            </a:r>
          </a:p>
        </p:txBody>
      </p:sp>
      <p:pic>
        <p:nvPicPr>
          <p:cNvPr id="7" name="Imagen 6">
            <a:extLst>
              <a:ext uri="{FF2B5EF4-FFF2-40B4-BE49-F238E27FC236}">
                <a16:creationId xmlns:a16="http://schemas.microsoft.com/office/drawing/2014/main" id="{69E8C3DE-B991-41E1-9DD6-782F81488751}"/>
              </a:ext>
            </a:extLst>
          </p:cNvPr>
          <p:cNvPicPr>
            <a:picLocks noChangeAspect="1"/>
          </p:cNvPicPr>
          <p:nvPr/>
        </p:nvPicPr>
        <p:blipFill>
          <a:blip r:embed="rId2"/>
          <a:stretch>
            <a:fillRect/>
          </a:stretch>
        </p:blipFill>
        <p:spPr>
          <a:xfrm>
            <a:off x="659094" y="1143001"/>
            <a:ext cx="5148684" cy="3340480"/>
          </a:xfrm>
          <a:prstGeom prst="rect">
            <a:avLst/>
          </a:prstGeom>
        </p:spPr>
      </p:pic>
      <p:pic>
        <p:nvPicPr>
          <p:cNvPr id="3" name="Imagen 2">
            <a:extLst>
              <a:ext uri="{FF2B5EF4-FFF2-40B4-BE49-F238E27FC236}">
                <a16:creationId xmlns:a16="http://schemas.microsoft.com/office/drawing/2014/main" id="{33CD1344-0009-4ABF-B811-A0E6872C96BA}"/>
              </a:ext>
            </a:extLst>
          </p:cNvPr>
          <p:cNvPicPr>
            <a:picLocks noChangeAspect="1"/>
          </p:cNvPicPr>
          <p:nvPr/>
        </p:nvPicPr>
        <p:blipFill>
          <a:blip r:embed="rId3"/>
          <a:stretch>
            <a:fillRect/>
          </a:stretch>
        </p:blipFill>
        <p:spPr>
          <a:xfrm>
            <a:off x="265329" y="4687321"/>
            <a:ext cx="5242775" cy="1731106"/>
          </a:xfrm>
          <a:prstGeom prst="rect">
            <a:avLst/>
          </a:prstGeom>
        </p:spPr>
      </p:pic>
    </p:spTree>
    <p:extLst>
      <p:ext uri="{BB962C8B-B14F-4D97-AF65-F5344CB8AC3E}">
        <p14:creationId xmlns:p14="http://schemas.microsoft.com/office/powerpoint/2010/main" val="9342099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Clase Gato</a:t>
            </a:r>
          </a:p>
        </p:txBody>
      </p:sp>
      <p:pic>
        <p:nvPicPr>
          <p:cNvPr id="7" name="Imagen 6">
            <a:extLst>
              <a:ext uri="{FF2B5EF4-FFF2-40B4-BE49-F238E27FC236}">
                <a16:creationId xmlns:a16="http://schemas.microsoft.com/office/drawing/2014/main" id="{69E8C3DE-B991-41E1-9DD6-782F81488751}"/>
              </a:ext>
            </a:extLst>
          </p:cNvPr>
          <p:cNvPicPr>
            <a:picLocks noChangeAspect="1"/>
          </p:cNvPicPr>
          <p:nvPr/>
        </p:nvPicPr>
        <p:blipFill>
          <a:blip r:embed="rId2"/>
          <a:stretch>
            <a:fillRect/>
          </a:stretch>
        </p:blipFill>
        <p:spPr>
          <a:xfrm>
            <a:off x="659094" y="1143001"/>
            <a:ext cx="5148684" cy="3340480"/>
          </a:xfrm>
          <a:prstGeom prst="rect">
            <a:avLst/>
          </a:prstGeom>
        </p:spPr>
      </p:pic>
      <p:pic>
        <p:nvPicPr>
          <p:cNvPr id="5" name="Imagen 4">
            <a:extLst>
              <a:ext uri="{FF2B5EF4-FFF2-40B4-BE49-F238E27FC236}">
                <a16:creationId xmlns:a16="http://schemas.microsoft.com/office/drawing/2014/main" id="{3CC8AEDF-E6EF-48C4-99EC-F18EAA04037B}"/>
              </a:ext>
            </a:extLst>
          </p:cNvPr>
          <p:cNvPicPr>
            <a:picLocks noChangeAspect="1"/>
          </p:cNvPicPr>
          <p:nvPr/>
        </p:nvPicPr>
        <p:blipFill>
          <a:blip r:embed="rId3"/>
          <a:stretch>
            <a:fillRect/>
          </a:stretch>
        </p:blipFill>
        <p:spPr>
          <a:xfrm>
            <a:off x="323528" y="4568314"/>
            <a:ext cx="5028918" cy="2116336"/>
          </a:xfrm>
          <a:prstGeom prst="rect">
            <a:avLst/>
          </a:prstGeom>
        </p:spPr>
      </p:pic>
      <p:sp>
        <p:nvSpPr>
          <p:cNvPr id="8" name="Rectangle 3">
            <a:extLst>
              <a:ext uri="{FF2B5EF4-FFF2-40B4-BE49-F238E27FC236}">
                <a16:creationId xmlns:a16="http://schemas.microsoft.com/office/drawing/2014/main" id="{9479C85F-35D0-40C2-BC48-BAFCF6AFA394}"/>
              </a:ext>
            </a:extLst>
          </p:cNvPr>
          <p:cNvSpPr txBox="1">
            <a:spLocks noChangeArrowheads="1"/>
          </p:cNvSpPr>
          <p:nvPr/>
        </p:nvSpPr>
        <p:spPr>
          <a:xfrm>
            <a:off x="6183112" y="1412776"/>
            <a:ext cx="2304256" cy="1304174"/>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Método verEtapaDeVida</a:t>
            </a:r>
          </a:p>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Si cambio la edad cambia el resultado del método.</a:t>
            </a:r>
          </a:p>
        </p:txBody>
      </p:sp>
    </p:spTree>
    <p:extLst>
      <p:ext uri="{BB962C8B-B14F-4D97-AF65-F5344CB8AC3E}">
        <p14:creationId xmlns:p14="http://schemas.microsoft.com/office/powerpoint/2010/main" val="7746823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Clase Gato</a:t>
            </a:r>
          </a:p>
        </p:txBody>
      </p:sp>
      <p:pic>
        <p:nvPicPr>
          <p:cNvPr id="7" name="Imagen 6">
            <a:extLst>
              <a:ext uri="{FF2B5EF4-FFF2-40B4-BE49-F238E27FC236}">
                <a16:creationId xmlns:a16="http://schemas.microsoft.com/office/drawing/2014/main" id="{69E8C3DE-B991-41E1-9DD6-782F81488751}"/>
              </a:ext>
            </a:extLst>
          </p:cNvPr>
          <p:cNvPicPr>
            <a:picLocks noChangeAspect="1"/>
          </p:cNvPicPr>
          <p:nvPr/>
        </p:nvPicPr>
        <p:blipFill>
          <a:blip r:embed="rId2"/>
          <a:stretch>
            <a:fillRect/>
          </a:stretch>
        </p:blipFill>
        <p:spPr>
          <a:xfrm>
            <a:off x="440543" y="1124744"/>
            <a:ext cx="3771417" cy="2446905"/>
          </a:xfrm>
          <a:prstGeom prst="rect">
            <a:avLst/>
          </a:prstGeom>
        </p:spPr>
      </p:pic>
      <p:sp>
        <p:nvSpPr>
          <p:cNvPr id="8" name="Rectangle 3">
            <a:extLst>
              <a:ext uri="{FF2B5EF4-FFF2-40B4-BE49-F238E27FC236}">
                <a16:creationId xmlns:a16="http://schemas.microsoft.com/office/drawing/2014/main" id="{9479C85F-35D0-40C2-BC48-BAFCF6AFA394}"/>
              </a:ext>
            </a:extLst>
          </p:cNvPr>
          <p:cNvSpPr txBox="1">
            <a:spLocks noChangeArrowheads="1"/>
          </p:cNvSpPr>
          <p:nvPr/>
        </p:nvSpPr>
        <p:spPr>
          <a:xfrm>
            <a:off x="6183112" y="1412776"/>
            <a:ext cx="2304256" cy="1304174"/>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Asignar valores al atributo alimentos.</a:t>
            </a:r>
          </a:p>
        </p:txBody>
      </p:sp>
      <p:pic>
        <p:nvPicPr>
          <p:cNvPr id="9" name="Imagen 8">
            <a:extLst>
              <a:ext uri="{FF2B5EF4-FFF2-40B4-BE49-F238E27FC236}">
                <a16:creationId xmlns:a16="http://schemas.microsoft.com/office/drawing/2014/main" id="{4987BA09-684A-4F2C-BADD-6C20BCB221CB}"/>
              </a:ext>
            </a:extLst>
          </p:cNvPr>
          <p:cNvPicPr>
            <a:picLocks noChangeAspect="1"/>
          </p:cNvPicPr>
          <p:nvPr/>
        </p:nvPicPr>
        <p:blipFill>
          <a:blip r:embed="rId3"/>
          <a:stretch>
            <a:fillRect/>
          </a:stretch>
        </p:blipFill>
        <p:spPr>
          <a:xfrm>
            <a:off x="179512" y="3593827"/>
            <a:ext cx="5294768" cy="3196544"/>
          </a:xfrm>
          <a:prstGeom prst="rect">
            <a:avLst/>
          </a:prstGeom>
        </p:spPr>
      </p:pic>
    </p:spTree>
    <p:extLst>
      <p:ext uri="{BB962C8B-B14F-4D97-AF65-F5344CB8AC3E}">
        <p14:creationId xmlns:p14="http://schemas.microsoft.com/office/powerpoint/2010/main" val="35316133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Clase Gato</a:t>
            </a:r>
          </a:p>
        </p:txBody>
      </p:sp>
      <p:pic>
        <p:nvPicPr>
          <p:cNvPr id="7" name="Imagen 6">
            <a:extLst>
              <a:ext uri="{FF2B5EF4-FFF2-40B4-BE49-F238E27FC236}">
                <a16:creationId xmlns:a16="http://schemas.microsoft.com/office/drawing/2014/main" id="{69E8C3DE-B991-41E1-9DD6-782F81488751}"/>
              </a:ext>
            </a:extLst>
          </p:cNvPr>
          <p:cNvPicPr>
            <a:picLocks noChangeAspect="1"/>
          </p:cNvPicPr>
          <p:nvPr/>
        </p:nvPicPr>
        <p:blipFill>
          <a:blip r:embed="rId2"/>
          <a:stretch>
            <a:fillRect/>
          </a:stretch>
        </p:blipFill>
        <p:spPr>
          <a:xfrm>
            <a:off x="755576" y="1154211"/>
            <a:ext cx="4064360" cy="2636967"/>
          </a:xfrm>
          <a:prstGeom prst="rect">
            <a:avLst/>
          </a:prstGeom>
        </p:spPr>
      </p:pic>
      <p:sp>
        <p:nvSpPr>
          <p:cNvPr id="8" name="Rectangle 3">
            <a:extLst>
              <a:ext uri="{FF2B5EF4-FFF2-40B4-BE49-F238E27FC236}">
                <a16:creationId xmlns:a16="http://schemas.microsoft.com/office/drawing/2014/main" id="{9479C85F-35D0-40C2-BC48-BAFCF6AFA394}"/>
              </a:ext>
            </a:extLst>
          </p:cNvPr>
          <p:cNvSpPr txBox="1">
            <a:spLocks noChangeArrowheads="1"/>
          </p:cNvSpPr>
          <p:nvPr/>
        </p:nvSpPr>
        <p:spPr>
          <a:xfrm>
            <a:off x="6183112" y="1412776"/>
            <a:ext cx="2304256" cy="1304174"/>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Asignar valores al atributo alimentos.</a:t>
            </a:r>
          </a:p>
        </p:txBody>
      </p:sp>
      <p:pic>
        <p:nvPicPr>
          <p:cNvPr id="3" name="Imagen 2">
            <a:extLst>
              <a:ext uri="{FF2B5EF4-FFF2-40B4-BE49-F238E27FC236}">
                <a16:creationId xmlns:a16="http://schemas.microsoft.com/office/drawing/2014/main" id="{38D66600-CF57-4A70-A1BF-49DD22B65AF6}"/>
              </a:ext>
            </a:extLst>
          </p:cNvPr>
          <p:cNvPicPr>
            <a:picLocks noChangeAspect="1"/>
          </p:cNvPicPr>
          <p:nvPr/>
        </p:nvPicPr>
        <p:blipFill>
          <a:blip r:embed="rId3"/>
          <a:stretch>
            <a:fillRect/>
          </a:stretch>
        </p:blipFill>
        <p:spPr>
          <a:xfrm>
            <a:off x="395536" y="4077072"/>
            <a:ext cx="4032448" cy="2057871"/>
          </a:xfrm>
          <a:prstGeom prst="rect">
            <a:avLst/>
          </a:prstGeom>
        </p:spPr>
      </p:pic>
    </p:spTree>
    <p:extLst>
      <p:ext uri="{BB962C8B-B14F-4D97-AF65-F5344CB8AC3E}">
        <p14:creationId xmlns:p14="http://schemas.microsoft.com/office/powerpoint/2010/main" val="95737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Clase Gato</a:t>
            </a:r>
          </a:p>
        </p:txBody>
      </p:sp>
      <p:pic>
        <p:nvPicPr>
          <p:cNvPr id="7" name="Imagen 6">
            <a:extLst>
              <a:ext uri="{FF2B5EF4-FFF2-40B4-BE49-F238E27FC236}">
                <a16:creationId xmlns:a16="http://schemas.microsoft.com/office/drawing/2014/main" id="{69E8C3DE-B991-41E1-9DD6-782F81488751}"/>
              </a:ext>
            </a:extLst>
          </p:cNvPr>
          <p:cNvPicPr>
            <a:picLocks noChangeAspect="1"/>
          </p:cNvPicPr>
          <p:nvPr/>
        </p:nvPicPr>
        <p:blipFill>
          <a:blip r:embed="rId2"/>
          <a:stretch>
            <a:fillRect/>
          </a:stretch>
        </p:blipFill>
        <p:spPr>
          <a:xfrm>
            <a:off x="755576" y="1154211"/>
            <a:ext cx="4064360" cy="2636967"/>
          </a:xfrm>
          <a:prstGeom prst="rect">
            <a:avLst/>
          </a:prstGeom>
        </p:spPr>
      </p:pic>
      <p:sp>
        <p:nvSpPr>
          <p:cNvPr id="8" name="Rectangle 3">
            <a:extLst>
              <a:ext uri="{FF2B5EF4-FFF2-40B4-BE49-F238E27FC236}">
                <a16:creationId xmlns:a16="http://schemas.microsoft.com/office/drawing/2014/main" id="{9479C85F-35D0-40C2-BC48-BAFCF6AFA394}"/>
              </a:ext>
            </a:extLst>
          </p:cNvPr>
          <p:cNvSpPr txBox="1">
            <a:spLocks noChangeArrowheads="1"/>
          </p:cNvSpPr>
          <p:nvPr/>
        </p:nvSpPr>
        <p:spPr>
          <a:xfrm>
            <a:off x="5940152" y="1412776"/>
            <a:ext cx="2547216" cy="130417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Checar alimentos favoritos.</a:t>
            </a:r>
          </a:p>
        </p:txBody>
      </p:sp>
      <p:pic>
        <p:nvPicPr>
          <p:cNvPr id="4" name="Imagen 3">
            <a:extLst>
              <a:ext uri="{FF2B5EF4-FFF2-40B4-BE49-F238E27FC236}">
                <a16:creationId xmlns:a16="http://schemas.microsoft.com/office/drawing/2014/main" id="{665A03BD-FAA3-430B-A336-2FBF0CF7DE02}"/>
              </a:ext>
            </a:extLst>
          </p:cNvPr>
          <p:cNvPicPr>
            <a:picLocks noChangeAspect="1"/>
          </p:cNvPicPr>
          <p:nvPr/>
        </p:nvPicPr>
        <p:blipFill>
          <a:blip r:embed="rId3"/>
          <a:stretch>
            <a:fillRect/>
          </a:stretch>
        </p:blipFill>
        <p:spPr>
          <a:xfrm>
            <a:off x="683568" y="3935294"/>
            <a:ext cx="4320480" cy="2604734"/>
          </a:xfrm>
          <a:prstGeom prst="rect">
            <a:avLst/>
          </a:prstGeom>
        </p:spPr>
      </p:pic>
    </p:spTree>
    <p:extLst>
      <p:ext uri="{BB962C8B-B14F-4D97-AF65-F5344CB8AC3E}">
        <p14:creationId xmlns:p14="http://schemas.microsoft.com/office/powerpoint/2010/main" val="21564663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body" idx="1"/>
          </p:nvPr>
        </p:nvSpPr>
        <p:spPr>
          <a:xfrm>
            <a:off x="755576" y="1412776"/>
            <a:ext cx="7848872" cy="4536504"/>
          </a:xfrm>
        </p:spPr>
        <p:txBody>
          <a:bodyPr>
            <a:noAutofit/>
          </a:bodyPr>
          <a:lstStyle/>
          <a:p>
            <a:pPr marL="0" indent="0" algn="just">
              <a:lnSpc>
                <a:spcPts val="4000"/>
              </a:lnSpc>
              <a:spcBef>
                <a:spcPct val="0"/>
              </a:spcBef>
              <a:spcAft>
                <a:spcPts val="600"/>
              </a:spcAft>
              <a:buNone/>
            </a:pPr>
            <a:r>
              <a:rPr lang="es-ES" sz="2400" b="1" dirty="0">
                <a:solidFill>
                  <a:schemeClr val="accent6">
                    <a:lumMod val="75000"/>
                  </a:schemeClr>
                </a:solidFill>
                <a:cs typeface="Arial" pitchFamily="34" charset="0"/>
              </a:rPr>
              <a:t>En Python todo es un objeto. </a:t>
            </a:r>
          </a:p>
          <a:p>
            <a:pPr marL="0" indent="0" algn="just">
              <a:lnSpc>
                <a:spcPts val="4000"/>
              </a:lnSpc>
              <a:spcBef>
                <a:spcPct val="0"/>
              </a:spcBef>
              <a:spcAft>
                <a:spcPts val="600"/>
              </a:spcAft>
              <a:buNone/>
            </a:pPr>
            <a:r>
              <a:rPr lang="es-ES" sz="2400" dirty="0">
                <a:solidFill>
                  <a:schemeClr val="bg2">
                    <a:lumMod val="25000"/>
                  </a:schemeClr>
                </a:solidFill>
                <a:cs typeface="Arial" pitchFamily="34" charset="0"/>
              </a:rPr>
              <a:t>Cuando creas una variable y le asignas un valor entero, ese valor es un objeto; una función es un objeto; las listas, tuplas, diccionarios, etc., … son objetos; una cadena de caracteres es un objeto. Y así podríamos seguir indefinidamente.</a:t>
            </a:r>
            <a:endParaRPr lang="es-MX" sz="2400" dirty="0">
              <a:solidFill>
                <a:schemeClr val="bg2">
                  <a:lumMod val="25000"/>
                </a:schemeClr>
              </a:solidFill>
              <a:cs typeface="Arial" pitchFamily="34" charset="0"/>
            </a:endParaRPr>
          </a:p>
        </p:txBody>
      </p:sp>
      <p:sp>
        <p:nvSpPr>
          <p:cNvPr id="184324" name="Rectangle 4"/>
          <p:cNvSpPr>
            <a:spLocks noGrp="1" noChangeArrowheads="1"/>
          </p:cNvSpPr>
          <p:nvPr>
            <p:ph type="title"/>
          </p:nvPr>
        </p:nvSpPr>
        <p:spPr>
          <a:xfrm>
            <a:off x="457200" y="116632"/>
            <a:ext cx="8229600" cy="1143000"/>
          </a:xfrm>
        </p:spPr>
        <p:txBody>
          <a:bodyPr>
            <a:normAutofit/>
          </a:bodyPr>
          <a:lstStyle/>
          <a:p>
            <a:pPr eaLnBrk="1" hangingPunct="1">
              <a:defRPr/>
            </a:pPr>
            <a:r>
              <a:rPr lang="es-MX" b="1" dirty="0">
                <a:solidFill>
                  <a:schemeClr val="accent4">
                    <a:lumMod val="50000"/>
                  </a:schemeClr>
                </a:solidFill>
                <a:effectLst>
                  <a:outerShdw blurRad="38100" dist="38100" dir="2700000" algn="tl">
                    <a:srgbClr val="C0C0C0"/>
                  </a:outerShdw>
                </a:effectLst>
                <a:latin typeface="Dom Casual" charset="0"/>
              </a:rPr>
              <a:t>Python orientado a objetos</a:t>
            </a:r>
          </a:p>
        </p:txBody>
      </p:sp>
      <p:pic>
        <p:nvPicPr>
          <p:cNvPr id="8" name="Imagen 7" descr="Interfaz de usuario gráfica&#10;&#10;Descripción generada automáticamente">
            <a:extLst>
              <a:ext uri="{FF2B5EF4-FFF2-40B4-BE49-F238E27FC236}">
                <a16:creationId xmlns:a16="http://schemas.microsoft.com/office/drawing/2014/main" id="{5DBB03CB-0D15-4F28-AA3A-AF99A192D2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0942" y="4213909"/>
            <a:ext cx="3283506" cy="2462629"/>
          </a:xfrm>
          <a:prstGeom prst="rect">
            <a:avLst/>
          </a:prstGeom>
        </p:spPr>
      </p:pic>
    </p:spTree>
    <p:extLst>
      <p:ext uri="{BB962C8B-B14F-4D97-AF65-F5344CB8AC3E}">
        <p14:creationId xmlns:p14="http://schemas.microsoft.com/office/powerpoint/2010/main" val="8208921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Clase Gato</a:t>
            </a:r>
          </a:p>
        </p:txBody>
      </p:sp>
      <p:pic>
        <p:nvPicPr>
          <p:cNvPr id="7" name="Imagen 6">
            <a:extLst>
              <a:ext uri="{FF2B5EF4-FFF2-40B4-BE49-F238E27FC236}">
                <a16:creationId xmlns:a16="http://schemas.microsoft.com/office/drawing/2014/main" id="{69E8C3DE-B991-41E1-9DD6-782F81488751}"/>
              </a:ext>
            </a:extLst>
          </p:cNvPr>
          <p:cNvPicPr>
            <a:picLocks noChangeAspect="1"/>
          </p:cNvPicPr>
          <p:nvPr/>
        </p:nvPicPr>
        <p:blipFill>
          <a:blip r:embed="rId2"/>
          <a:stretch>
            <a:fillRect/>
          </a:stretch>
        </p:blipFill>
        <p:spPr>
          <a:xfrm>
            <a:off x="755576" y="1154211"/>
            <a:ext cx="4064360" cy="2636967"/>
          </a:xfrm>
          <a:prstGeom prst="rect">
            <a:avLst/>
          </a:prstGeom>
        </p:spPr>
      </p:pic>
      <p:sp>
        <p:nvSpPr>
          <p:cNvPr id="8" name="Rectangle 3">
            <a:extLst>
              <a:ext uri="{FF2B5EF4-FFF2-40B4-BE49-F238E27FC236}">
                <a16:creationId xmlns:a16="http://schemas.microsoft.com/office/drawing/2014/main" id="{9479C85F-35D0-40C2-BC48-BAFCF6AFA394}"/>
              </a:ext>
            </a:extLst>
          </p:cNvPr>
          <p:cNvSpPr txBox="1">
            <a:spLocks noChangeArrowheads="1"/>
          </p:cNvSpPr>
          <p:nvPr/>
        </p:nvSpPr>
        <p:spPr>
          <a:xfrm>
            <a:off x="5940152" y="1412776"/>
            <a:ext cx="2736304" cy="4176464"/>
          </a:xfrm>
          <a:prstGeom prst="rect">
            <a:avLst/>
          </a:prstGeom>
        </p:spPr>
        <p:txBody>
          <a:bodyPr vert="horz" lIns="91440" tIns="45720" rIns="91440" bIns="45720" rtlCol="0">
            <a:normAutofit fontScale="62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Atributos de clase: especie</a:t>
            </a:r>
          </a:p>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Este atributo va a ser común para todos los objetos que yo instancie.</a:t>
            </a:r>
          </a:p>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Si pregunto la especie de p, me va a decir que es mamífero. Si pregunto la especie de q, me va a decir que es mamífero. Ambos tienen el mismo valor.</a:t>
            </a:r>
          </a:p>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Los atributos de clase se pueden utilizar sin necesidad de una instancia.</a:t>
            </a:r>
          </a:p>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Poniendo el nombre de la clase.atributo de clase me va a dar el valor.</a:t>
            </a:r>
          </a:p>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El atributo de clase es un atributo estático.</a:t>
            </a:r>
          </a:p>
        </p:txBody>
      </p:sp>
      <p:cxnSp>
        <p:nvCxnSpPr>
          <p:cNvPr id="3" name="Conector recto de flecha 2">
            <a:extLst>
              <a:ext uri="{FF2B5EF4-FFF2-40B4-BE49-F238E27FC236}">
                <a16:creationId xmlns:a16="http://schemas.microsoft.com/office/drawing/2014/main" id="{542C40D6-AF57-46F9-B029-9B568F938CF8}"/>
              </a:ext>
            </a:extLst>
          </p:cNvPr>
          <p:cNvCxnSpPr/>
          <p:nvPr/>
        </p:nvCxnSpPr>
        <p:spPr>
          <a:xfrm flipH="1" flipV="1">
            <a:off x="2627784" y="1556792"/>
            <a:ext cx="3240360" cy="43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Imagen 10">
            <a:extLst>
              <a:ext uri="{FF2B5EF4-FFF2-40B4-BE49-F238E27FC236}">
                <a16:creationId xmlns:a16="http://schemas.microsoft.com/office/drawing/2014/main" id="{0C802EAA-9587-4BB0-96E9-EA8ECA88F058}"/>
              </a:ext>
            </a:extLst>
          </p:cNvPr>
          <p:cNvPicPr>
            <a:picLocks noChangeAspect="1"/>
          </p:cNvPicPr>
          <p:nvPr/>
        </p:nvPicPr>
        <p:blipFill>
          <a:blip r:embed="rId3"/>
          <a:stretch>
            <a:fillRect/>
          </a:stretch>
        </p:blipFill>
        <p:spPr>
          <a:xfrm>
            <a:off x="448571" y="3933056"/>
            <a:ext cx="3120645" cy="2148270"/>
          </a:xfrm>
          <a:prstGeom prst="rect">
            <a:avLst/>
          </a:prstGeom>
        </p:spPr>
      </p:pic>
    </p:spTree>
    <p:extLst>
      <p:ext uri="{BB962C8B-B14F-4D97-AF65-F5344CB8AC3E}">
        <p14:creationId xmlns:p14="http://schemas.microsoft.com/office/powerpoint/2010/main" val="17574655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Clase Gato</a:t>
            </a:r>
          </a:p>
        </p:txBody>
      </p:sp>
      <p:pic>
        <p:nvPicPr>
          <p:cNvPr id="7" name="Imagen 6">
            <a:extLst>
              <a:ext uri="{FF2B5EF4-FFF2-40B4-BE49-F238E27FC236}">
                <a16:creationId xmlns:a16="http://schemas.microsoft.com/office/drawing/2014/main" id="{69E8C3DE-B991-41E1-9DD6-782F81488751}"/>
              </a:ext>
            </a:extLst>
          </p:cNvPr>
          <p:cNvPicPr>
            <a:picLocks noChangeAspect="1"/>
          </p:cNvPicPr>
          <p:nvPr/>
        </p:nvPicPr>
        <p:blipFill>
          <a:blip r:embed="rId2"/>
          <a:stretch>
            <a:fillRect/>
          </a:stretch>
        </p:blipFill>
        <p:spPr>
          <a:xfrm>
            <a:off x="755576" y="1154211"/>
            <a:ext cx="4064360" cy="2636967"/>
          </a:xfrm>
          <a:prstGeom prst="rect">
            <a:avLst/>
          </a:prstGeom>
        </p:spPr>
      </p:pic>
      <p:sp>
        <p:nvSpPr>
          <p:cNvPr id="8" name="Rectangle 3">
            <a:extLst>
              <a:ext uri="{FF2B5EF4-FFF2-40B4-BE49-F238E27FC236}">
                <a16:creationId xmlns:a16="http://schemas.microsoft.com/office/drawing/2014/main" id="{9479C85F-35D0-40C2-BC48-BAFCF6AFA394}"/>
              </a:ext>
            </a:extLst>
          </p:cNvPr>
          <p:cNvSpPr txBox="1">
            <a:spLocks noChangeArrowheads="1"/>
          </p:cNvSpPr>
          <p:nvPr/>
        </p:nvSpPr>
        <p:spPr>
          <a:xfrm>
            <a:off x="5940152" y="1412776"/>
            <a:ext cx="2736304" cy="4176464"/>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Los atributos de clase se pueden utilizar sin necesidad de una instancia.</a:t>
            </a:r>
          </a:p>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Poniendo el </a:t>
            </a:r>
            <a:r>
              <a:rPr lang="es-ES_tradnl" altLang="es-MX" sz="2400" b="1" dirty="0">
                <a:solidFill>
                  <a:schemeClr val="bg2">
                    <a:lumMod val="10000"/>
                  </a:schemeClr>
                </a:solidFill>
                <a:latin typeface="Dom Casual" charset="0"/>
              </a:rPr>
              <a:t>nombre de la clase.atributo de clase</a:t>
            </a:r>
            <a:r>
              <a:rPr lang="es-ES_tradnl" altLang="es-MX" sz="2400" dirty="0">
                <a:solidFill>
                  <a:schemeClr val="bg2">
                    <a:lumMod val="10000"/>
                  </a:schemeClr>
                </a:solidFill>
                <a:latin typeface="Dom Casual" charset="0"/>
              </a:rPr>
              <a:t> me va a dar el valor.</a:t>
            </a:r>
          </a:p>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El atributo de clase es un atributo estático, no es necesario un objeto para poder obtenerlo.</a:t>
            </a:r>
          </a:p>
        </p:txBody>
      </p:sp>
      <p:cxnSp>
        <p:nvCxnSpPr>
          <p:cNvPr id="3" name="Conector recto de flecha 2">
            <a:extLst>
              <a:ext uri="{FF2B5EF4-FFF2-40B4-BE49-F238E27FC236}">
                <a16:creationId xmlns:a16="http://schemas.microsoft.com/office/drawing/2014/main" id="{542C40D6-AF57-46F9-B029-9B568F938CF8}"/>
              </a:ext>
            </a:extLst>
          </p:cNvPr>
          <p:cNvCxnSpPr/>
          <p:nvPr/>
        </p:nvCxnSpPr>
        <p:spPr>
          <a:xfrm flipH="1" flipV="1">
            <a:off x="2627784" y="1556792"/>
            <a:ext cx="3240360" cy="432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 name="Imagen 3">
            <a:extLst>
              <a:ext uri="{FF2B5EF4-FFF2-40B4-BE49-F238E27FC236}">
                <a16:creationId xmlns:a16="http://schemas.microsoft.com/office/drawing/2014/main" id="{CD9E760B-9CB0-44BB-A60B-336BEE049453}"/>
              </a:ext>
            </a:extLst>
          </p:cNvPr>
          <p:cNvPicPr>
            <a:picLocks noChangeAspect="1"/>
          </p:cNvPicPr>
          <p:nvPr/>
        </p:nvPicPr>
        <p:blipFill>
          <a:blip r:embed="rId3"/>
          <a:stretch>
            <a:fillRect/>
          </a:stretch>
        </p:blipFill>
        <p:spPr>
          <a:xfrm>
            <a:off x="683569" y="3861048"/>
            <a:ext cx="2520280" cy="1308696"/>
          </a:xfrm>
          <a:prstGeom prst="rect">
            <a:avLst/>
          </a:prstGeom>
        </p:spPr>
      </p:pic>
    </p:spTree>
    <p:extLst>
      <p:ext uri="{BB962C8B-B14F-4D97-AF65-F5344CB8AC3E}">
        <p14:creationId xmlns:p14="http://schemas.microsoft.com/office/powerpoint/2010/main" val="30310691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Clase Gato</a:t>
            </a:r>
          </a:p>
        </p:txBody>
      </p:sp>
      <p:sp>
        <p:nvSpPr>
          <p:cNvPr id="8" name="Rectangle 3">
            <a:extLst>
              <a:ext uri="{FF2B5EF4-FFF2-40B4-BE49-F238E27FC236}">
                <a16:creationId xmlns:a16="http://schemas.microsoft.com/office/drawing/2014/main" id="{9479C85F-35D0-40C2-BC48-BAFCF6AFA394}"/>
              </a:ext>
            </a:extLst>
          </p:cNvPr>
          <p:cNvSpPr txBox="1">
            <a:spLocks noChangeArrowheads="1"/>
          </p:cNvSpPr>
          <p:nvPr/>
        </p:nvSpPr>
        <p:spPr>
          <a:xfrm>
            <a:off x="755576" y="1099297"/>
            <a:ext cx="3168352" cy="2041671"/>
          </a:xfrm>
          <a:prstGeom prst="rect">
            <a:avLst/>
          </a:prstGeom>
        </p:spPr>
        <p:txBody>
          <a:bodyPr vert="horz" lIns="91440" tIns="45720" rIns="91440" bIns="45720" rtlCol="0">
            <a:normAutofit fontScale="4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Para la clase </a:t>
            </a:r>
            <a:r>
              <a:rPr lang="es-ES_tradnl" altLang="es-MX" sz="2400" b="1" dirty="0">
                <a:solidFill>
                  <a:schemeClr val="bg2">
                    <a:lumMod val="10000"/>
                  </a:schemeClr>
                </a:solidFill>
                <a:latin typeface="Dom Casual" charset="0"/>
              </a:rPr>
              <a:t>Gato </a:t>
            </a:r>
            <a:r>
              <a:rPr lang="es-ES_tradnl" altLang="es-MX" sz="2400" dirty="0">
                <a:solidFill>
                  <a:schemeClr val="bg2">
                    <a:lumMod val="10000"/>
                  </a:schemeClr>
                </a:solidFill>
                <a:latin typeface="Dom Casual" charset="0"/>
              </a:rPr>
              <a:t>se crea un diccionario donde se van a guardar los atributos y valores de clase. Los atributos de clase o estáticos. Si queremos utilizar este atributo </a:t>
            </a:r>
            <a:r>
              <a:rPr lang="es-ES_tradnl" altLang="es-MX" sz="2400" b="1" dirty="0">
                <a:solidFill>
                  <a:schemeClr val="bg2">
                    <a:lumMod val="10000"/>
                  </a:schemeClr>
                </a:solidFill>
                <a:latin typeface="Dom Casual" charset="0"/>
              </a:rPr>
              <a:t>Nombre de la clase. Nombre del atributo de clase. No necesito crear instancias de la clase para accederlos. Este diccionario es compartido por todas las instancias de esta clase. Tenemos un solo diccionario con los atributos de clase.</a:t>
            </a:r>
          </a:p>
        </p:txBody>
      </p:sp>
      <p:pic>
        <p:nvPicPr>
          <p:cNvPr id="5" name="Imagen 4">
            <a:extLst>
              <a:ext uri="{FF2B5EF4-FFF2-40B4-BE49-F238E27FC236}">
                <a16:creationId xmlns:a16="http://schemas.microsoft.com/office/drawing/2014/main" id="{C60D873A-EAB4-4D4D-8C37-D25468A33373}"/>
              </a:ext>
            </a:extLst>
          </p:cNvPr>
          <p:cNvPicPr>
            <a:picLocks noChangeAspect="1"/>
          </p:cNvPicPr>
          <p:nvPr/>
        </p:nvPicPr>
        <p:blipFill>
          <a:blip r:embed="rId2"/>
          <a:stretch>
            <a:fillRect/>
          </a:stretch>
        </p:blipFill>
        <p:spPr>
          <a:xfrm>
            <a:off x="1763688" y="2969538"/>
            <a:ext cx="5868144" cy="2747923"/>
          </a:xfrm>
          <a:prstGeom prst="rect">
            <a:avLst/>
          </a:prstGeom>
        </p:spPr>
      </p:pic>
      <p:sp>
        <p:nvSpPr>
          <p:cNvPr id="9" name="Rectangle 3">
            <a:extLst>
              <a:ext uri="{FF2B5EF4-FFF2-40B4-BE49-F238E27FC236}">
                <a16:creationId xmlns:a16="http://schemas.microsoft.com/office/drawing/2014/main" id="{567BBB01-A1E3-4CE4-B8F0-455605AD4F14}"/>
              </a:ext>
            </a:extLst>
          </p:cNvPr>
          <p:cNvSpPr txBox="1">
            <a:spLocks noChangeArrowheads="1"/>
          </p:cNvSpPr>
          <p:nvPr/>
        </p:nvSpPr>
        <p:spPr>
          <a:xfrm>
            <a:off x="4860032" y="1149018"/>
            <a:ext cx="3312368" cy="1631910"/>
          </a:xfrm>
          <a:prstGeom prst="rect">
            <a:avLst/>
          </a:prstGeom>
        </p:spPr>
        <p:txBody>
          <a:bodyPr vert="horz" lIns="91440" tIns="45720" rIns="91440" bIns="45720" rtlCol="0">
            <a:normAutofit fontScale="5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Vamos a tener diccionarios propios para cada uno de los objetos. En el objeto p, se creó un atributo dinámico. Cada objeto va a tener todos los atributos de instancia que estén en la clase, más los atributos dinámicos que se agreguen en la ejecución.</a:t>
            </a:r>
            <a:endParaRPr lang="es-ES_tradnl" altLang="es-MX" sz="2400" b="1" dirty="0">
              <a:solidFill>
                <a:schemeClr val="bg2">
                  <a:lumMod val="10000"/>
                </a:schemeClr>
              </a:solidFill>
              <a:latin typeface="Dom Casual" charset="0"/>
            </a:endParaRPr>
          </a:p>
        </p:txBody>
      </p:sp>
    </p:spTree>
    <p:extLst>
      <p:ext uri="{BB962C8B-B14F-4D97-AF65-F5344CB8AC3E}">
        <p14:creationId xmlns:p14="http://schemas.microsoft.com/office/powerpoint/2010/main" val="34059667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Representación de los datos</a:t>
            </a:r>
          </a:p>
        </p:txBody>
      </p:sp>
      <p:sp>
        <p:nvSpPr>
          <p:cNvPr id="8" name="Rectangle 3">
            <a:extLst>
              <a:ext uri="{FF2B5EF4-FFF2-40B4-BE49-F238E27FC236}">
                <a16:creationId xmlns:a16="http://schemas.microsoft.com/office/drawing/2014/main" id="{9479C85F-35D0-40C2-BC48-BAFCF6AFA394}"/>
              </a:ext>
            </a:extLst>
          </p:cNvPr>
          <p:cNvSpPr txBox="1">
            <a:spLocks noChangeArrowheads="1"/>
          </p:cNvSpPr>
          <p:nvPr/>
        </p:nvSpPr>
        <p:spPr>
          <a:xfrm>
            <a:off x="755575" y="1099297"/>
            <a:ext cx="7462911" cy="1465607"/>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Relaciones entre clases, cuando una clase requiere atributos de otra clase.</a:t>
            </a:r>
          </a:p>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Ejemplo: La clase </a:t>
            </a:r>
            <a:r>
              <a:rPr lang="es-ES_tradnl" altLang="es-MX" sz="2400" b="1" dirty="0">
                <a:solidFill>
                  <a:schemeClr val="bg2">
                    <a:lumMod val="10000"/>
                  </a:schemeClr>
                </a:solidFill>
                <a:latin typeface="Dom Casual" charset="0"/>
              </a:rPr>
              <a:t>Animal </a:t>
            </a:r>
            <a:r>
              <a:rPr lang="es-ES_tradnl" altLang="es-MX" sz="2400" dirty="0">
                <a:solidFill>
                  <a:schemeClr val="bg2">
                    <a:lumMod val="10000"/>
                  </a:schemeClr>
                </a:solidFill>
                <a:latin typeface="Dom Casual" charset="0"/>
              </a:rPr>
              <a:t>va a tener un atributo llamado </a:t>
            </a:r>
            <a:r>
              <a:rPr lang="es-ES_tradnl" altLang="es-MX" sz="2400" b="1" dirty="0">
                <a:solidFill>
                  <a:schemeClr val="bg2">
                    <a:lumMod val="10000"/>
                  </a:schemeClr>
                </a:solidFill>
                <a:latin typeface="Dom Casual" charset="0"/>
              </a:rPr>
              <a:t>responsable </a:t>
            </a:r>
            <a:r>
              <a:rPr lang="es-ES_tradnl" altLang="es-MX" sz="2400" dirty="0">
                <a:solidFill>
                  <a:schemeClr val="bg2">
                    <a:lumMod val="10000"/>
                  </a:schemeClr>
                </a:solidFill>
                <a:latin typeface="Dom Casual" charset="0"/>
              </a:rPr>
              <a:t>y su tipo viene de otra clase: un objeto de tipo </a:t>
            </a:r>
            <a:r>
              <a:rPr lang="es-ES_tradnl" altLang="es-MX" sz="2400" b="1" dirty="0">
                <a:solidFill>
                  <a:schemeClr val="bg2">
                    <a:lumMod val="10000"/>
                  </a:schemeClr>
                </a:solidFill>
                <a:latin typeface="Dom Casual" charset="0"/>
              </a:rPr>
              <a:t>Empleado</a:t>
            </a:r>
            <a:r>
              <a:rPr lang="es-ES_tradnl" altLang="es-MX" sz="2400" dirty="0">
                <a:solidFill>
                  <a:schemeClr val="bg2">
                    <a:lumMod val="10000"/>
                  </a:schemeClr>
                </a:solidFill>
                <a:latin typeface="Dom Casual" charset="0"/>
              </a:rPr>
              <a:t>.</a:t>
            </a:r>
            <a:endParaRPr lang="es-ES_tradnl" altLang="es-MX" sz="2400" b="1" dirty="0">
              <a:solidFill>
                <a:schemeClr val="bg2">
                  <a:lumMod val="10000"/>
                </a:schemeClr>
              </a:solidFill>
              <a:latin typeface="Dom Casual" charset="0"/>
            </a:endParaRPr>
          </a:p>
        </p:txBody>
      </p:sp>
      <p:sp>
        <p:nvSpPr>
          <p:cNvPr id="9" name="Rectangle 3">
            <a:extLst>
              <a:ext uri="{FF2B5EF4-FFF2-40B4-BE49-F238E27FC236}">
                <a16:creationId xmlns:a16="http://schemas.microsoft.com/office/drawing/2014/main" id="{567BBB01-A1E3-4CE4-B8F0-455605AD4F14}"/>
              </a:ext>
            </a:extLst>
          </p:cNvPr>
          <p:cNvSpPr txBox="1">
            <a:spLocks noChangeArrowheads="1"/>
          </p:cNvSpPr>
          <p:nvPr/>
        </p:nvSpPr>
        <p:spPr>
          <a:xfrm>
            <a:off x="5508104" y="3284984"/>
            <a:ext cx="2511225" cy="581356"/>
          </a:xfrm>
          <a:prstGeom prst="rect">
            <a:avLst/>
          </a:prstGeom>
        </p:spPr>
        <p:txBody>
          <a:bodyPr vert="horz" lIns="91440" tIns="45720" rIns="91440" bIns="45720" rtlCol="0">
            <a:normAutofit fontScale="775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20000"/>
              </a:lnSpc>
              <a:spcBef>
                <a:spcPct val="0"/>
              </a:spcBef>
              <a:buFont typeface="Arial" pitchFamily="34" charset="0"/>
              <a:buNone/>
            </a:pPr>
            <a:r>
              <a:rPr lang="es-ES_tradnl" altLang="es-MX" sz="2400" dirty="0">
                <a:solidFill>
                  <a:schemeClr val="bg2">
                    <a:lumMod val="10000"/>
                  </a:schemeClr>
                </a:solidFill>
                <a:latin typeface="Dom Casual" charset="0"/>
              </a:rPr>
              <a:t>Relaciones entre clases. </a:t>
            </a:r>
            <a:endParaRPr lang="es-ES_tradnl" altLang="es-MX" sz="2400" b="1" dirty="0">
              <a:solidFill>
                <a:schemeClr val="bg2">
                  <a:lumMod val="10000"/>
                </a:schemeClr>
              </a:solidFill>
              <a:latin typeface="Dom Casual" charset="0"/>
            </a:endParaRPr>
          </a:p>
        </p:txBody>
      </p:sp>
      <p:pic>
        <p:nvPicPr>
          <p:cNvPr id="7" name="Imagen 6">
            <a:extLst>
              <a:ext uri="{FF2B5EF4-FFF2-40B4-BE49-F238E27FC236}">
                <a16:creationId xmlns:a16="http://schemas.microsoft.com/office/drawing/2014/main" id="{68C621CC-4E46-431E-AA77-EB00933CE7A9}"/>
              </a:ext>
            </a:extLst>
          </p:cNvPr>
          <p:cNvPicPr>
            <a:picLocks noChangeAspect="1"/>
          </p:cNvPicPr>
          <p:nvPr/>
        </p:nvPicPr>
        <p:blipFill>
          <a:blip r:embed="rId2"/>
          <a:stretch>
            <a:fillRect/>
          </a:stretch>
        </p:blipFill>
        <p:spPr>
          <a:xfrm>
            <a:off x="812788" y="2924944"/>
            <a:ext cx="4078535" cy="3718665"/>
          </a:xfrm>
          <a:prstGeom prst="rect">
            <a:avLst/>
          </a:prstGeom>
        </p:spPr>
      </p:pic>
      <p:pic>
        <p:nvPicPr>
          <p:cNvPr id="3" name="Imagen 2">
            <a:extLst>
              <a:ext uri="{FF2B5EF4-FFF2-40B4-BE49-F238E27FC236}">
                <a16:creationId xmlns:a16="http://schemas.microsoft.com/office/drawing/2014/main" id="{22475C0C-655E-47A9-B1D3-5E47A70D5B36}"/>
              </a:ext>
            </a:extLst>
          </p:cNvPr>
          <p:cNvPicPr>
            <a:picLocks noChangeAspect="1"/>
          </p:cNvPicPr>
          <p:nvPr/>
        </p:nvPicPr>
        <p:blipFill>
          <a:blip r:embed="rId3"/>
          <a:stretch>
            <a:fillRect/>
          </a:stretch>
        </p:blipFill>
        <p:spPr>
          <a:xfrm>
            <a:off x="4838707" y="3866341"/>
            <a:ext cx="3909757" cy="1752966"/>
          </a:xfrm>
          <a:prstGeom prst="rect">
            <a:avLst/>
          </a:prstGeom>
        </p:spPr>
      </p:pic>
    </p:spTree>
    <p:extLst>
      <p:ext uri="{BB962C8B-B14F-4D97-AF65-F5344CB8AC3E}">
        <p14:creationId xmlns:p14="http://schemas.microsoft.com/office/powerpoint/2010/main" val="41259354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Fundamentos de POO</a:t>
            </a:r>
          </a:p>
        </p:txBody>
      </p:sp>
      <p:sp>
        <p:nvSpPr>
          <p:cNvPr id="8" name="Rectangle 3">
            <a:extLst>
              <a:ext uri="{FF2B5EF4-FFF2-40B4-BE49-F238E27FC236}">
                <a16:creationId xmlns:a16="http://schemas.microsoft.com/office/drawing/2014/main" id="{9479C85F-35D0-40C2-BC48-BAFCF6AFA394}"/>
              </a:ext>
            </a:extLst>
          </p:cNvPr>
          <p:cNvSpPr txBox="1">
            <a:spLocks noChangeArrowheads="1"/>
          </p:cNvSpPr>
          <p:nvPr/>
        </p:nvSpPr>
        <p:spPr>
          <a:xfrm>
            <a:off x="957494" y="1746853"/>
            <a:ext cx="4918318" cy="3364293"/>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spcBef>
                <a:spcPct val="0"/>
              </a:spcBef>
            </a:pPr>
            <a:r>
              <a:rPr lang="es-ES_tradnl" altLang="es-MX" sz="2800" dirty="0">
                <a:solidFill>
                  <a:schemeClr val="bg2">
                    <a:lumMod val="10000"/>
                  </a:schemeClr>
                </a:solidFill>
                <a:latin typeface="Dom Casual" charset="0"/>
              </a:rPr>
              <a:t>Herencia</a:t>
            </a:r>
          </a:p>
          <a:p>
            <a:pPr>
              <a:lnSpc>
                <a:spcPct val="150000"/>
              </a:lnSpc>
              <a:spcBef>
                <a:spcPct val="0"/>
              </a:spcBef>
            </a:pPr>
            <a:r>
              <a:rPr lang="es-ES_tradnl" altLang="es-MX" sz="2800" dirty="0">
                <a:solidFill>
                  <a:schemeClr val="bg2">
                    <a:lumMod val="10000"/>
                  </a:schemeClr>
                </a:solidFill>
                <a:latin typeface="Dom Casual" charset="0"/>
              </a:rPr>
              <a:t>Encapsulamiento</a:t>
            </a:r>
          </a:p>
          <a:p>
            <a:pPr>
              <a:lnSpc>
                <a:spcPct val="150000"/>
              </a:lnSpc>
              <a:spcBef>
                <a:spcPct val="0"/>
              </a:spcBef>
            </a:pPr>
            <a:r>
              <a:rPr lang="es-ES_tradnl" altLang="es-MX" sz="2800" dirty="0">
                <a:solidFill>
                  <a:schemeClr val="bg2">
                    <a:lumMod val="10000"/>
                  </a:schemeClr>
                </a:solidFill>
                <a:latin typeface="Dom Casual" charset="0"/>
              </a:rPr>
              <a:t>Ocultamiento</a:t>
            </a:r>
          </a:p>
          <a:p>
            <a:pPr>
              <a:lnSpc>
                <a:spcPct val="150000"/>
              </a:lnSpc>
              <a:spcBef>
                <a:spcPct val="0"/>
              </a:spcBef>
            </a:pPr>
            <a:r>
              <a:rPr lang="es-ES_tradnl" altLang="es-MX" sz="2800" dirty="0">
                <a:solidFill>
                  <a:schemeClr val="bg2">
                    <a:lumMod val="10000"/>
                  </a:schemeClr>
                </a:solidFill>
                <a:latin typeface="Dom Casual" charset="0"/>
              </a:rPr>
              <a:t>Abstracción</a:t>
            </a:r>
          </a:p>
          <a:p>
            <a:pPr>
              <a:lnSpc>
                <a:spcPct val="150000"/>
              </a:lnSpc>
              <a:spcBef>
                <a:spcPct val="0"/>
              </a:spcBef>
            </a:pPr>
            <a:r>
              <a:rPr lang="es-ES_tradnl" altLang="es-MX" sz="2800" dirty="0">
                <a:solidFill>
                  <a:schemeClr val="bg2">
                    <a:lumMod val="10000"/>
                  </a:schemeClr>
                </a:solidFill>
                <a:latin typeface="Dom Casual" charset="0"/>
              </a:rPr>
              <a:t>Polimorfismo</a:t>
            </a:r>
          </a:p>
        </p:txBody>
      </p:sp>
      <p:pic>
        <p:nvPicPr>
          <p:cNvPr id="10" name="Imagen 9">
            <a:extLst>
              <a:ext uri="{FF2B5EF4-FFF2-40B4-BE49-F238E27FC236}">
                <a16:creationId xmlns:a16="http://schemas.microsoft.com/office/drawing/2014/main" id="{91D5D79E-1B5C-4CA5-806B-D3C12C729505}"/>
              </a:ext>
            </a:extLst>
          </p:cNvPr>
          <p:cNvPicPr>
            <a:picLocks noChangeAspect="1"/>
          </p:cNvPicPr>
          <p:nvPr/>
        </p:nvPicPr>
        <p:blipFill>
          <a:blip r:embed="rId2"/>
          <a:stretch>
            <a:fillRect/>
          </a:stretch>
        </p:blipFill>
        <p:spPr>
          <a:xfrm>
            <a:off x="4932040" y="2348880"/>
            <a:ext cx="2736304" cy="2421786"/>
          </a:xfrm>
          <a:prstGeom prst="rect">
            <a:avLst/>
          </a:prstGeom>
        </p:spPr>
      </p:pic>
    </p:spTree>
    <p:extLst>
      <p:ext uri="{BB962C8B-B14F-4D97-AF65-F5344CB8AC3E}">
        <p14:creationId xmlns:p14="http://schemas.microsoft.com/office/powerpoint/2010/main" val="2568789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Herencia</a:t>
            </a:r>
          </a:p>
        </p:txBody>
      </p:sp>
      <p:sp>
        <p:nvSpPr>
          <p:cNvPr id="8" name="Rectangle 3">
            <a:extLst>
              <a:ext uri="{FF2B5EF4-FFF2-40B4-BE49-F238E27FC236}">
                <a16:creationId xmlns:a16="http://schemas.microsoft.com/office/drawing/2014/main" id="{9479C85F-35D0-40C2-BC48-BAFCF6AFA394}"/>
              </a:ext>
            </a:extLst>
          </p:cNvPr>
          <p:cNvSpPr txBox="1">
            <a:spLocks noChangeArrowheads="1"/>
          </p:cNvSpPr>
          <p:nvPr/>
        </p:nvSpPr>
        <p:spPr>
          <a:xfrm>
            <a:off x="755576" y="1143000"/>
            <a:ext cx="7776864" cy="243001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spcBef>
                <a:spcPct val="0"/>
              </a:spcBef>
              <a:buNone/>
            </a:pPr>
            <a:r>
              <a:rPr lang="es-ES_tradnl" altLang="es-MX" sz="1800" dirty="0">
                <a:solidFill>
                  <a:schemeClr val="bg2">
                    <a:lumMod val="10000"/>
                  </a:schemeClr>
                </a:solidFill>
                <a:latin typeface="Dom Casual" charset="0"/>
              </a:rPr>
              <a:t>Relación de generalización (la clase “padre” es un caso general de la clase “hija”). Se crea una clase de la cual otras clases heredan sus atributos y métodos.</a:t>
            </a:r>
          </a:p>
          <a:p>
            <a:pPr lvl="1" algn="just">
              <a:lnSpc>
                <a:spcPct val="150000"/>
              </a:lnSpc>
              <a:spcBef>
                <a:spcPct val="0"/>
              </a:spcBef>
            </a:pPr>
            <a:r>
              <a:rPr lang="es-ES_tradnl" altLang="es-MX" sz="1800" dirty="0">
                <a:solidFill>
                  <a:schemeClr val="bg2">
                    <a:lumMod val="10000"/>
                  </a:schemeClr>
                </a:solidFill>
                <a:latin typeface="Dom Casual" charset="0"/>
              </a:rPr>
              <a:t>Clase “padre”: “superclase”. Es la clase de la cual otras heredan.</a:t>
            </a:r>
          </a:p>
          <a:p>
            <a:pPr lvl="1" algn="just">
              <a:lnSpc>
                <a:spcPct val="150000"/>
              </a:lnSpc>
              <a:spcBef>
                <a:spcPct val="0"/>
              </a:spcBef>
            </a:pPr>
            <a:r>
              <a:rPr lang="es-ES_tradnl" altLang="es-MX" sz="1800" dirty="0">
                <a:solidFill>
                  <a:schemeClr val="bg2">
                    <a:lumMod val="10000"/>
                  </a:schemeClr>
                </a:solidFill>
                <a:latin typeface="Dom Casual" charset="0"/>
              </a:rPr>
              <a:t>Clase “hija”: Se llama “subclase”. Es la que hereda.</a:t>
            </a:r>
          </a:p>
        </p:txBody>
      </p:sp>
      <p:pic>
        <p:nvPicPr>
          <p:cNvPr id="3" name="Imagen 2" descr="Diagrama&#10;&#10;Descripción generada automáticamente">
            <a:extLst>
              <a:ext uri="{FF2B5EF4-FFF2-40B4-BE49-F238E27FC236}">
                <a16:creationId xmlns:a16="http://schemas.microsoft.com/office/drawing/2014/main" id="{5A1219A6-BFC1-433D-8BB1-985E0F4194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9824" y="3717032"/>
            <a:ext cx="6224352" cy="2247683"/>
          </a:xfrm>
          <a:prstGeom prst="rect">
            <a:avLst/>
          </a:prstGeom>
        </p:spPr>
      </p:pic>
    </p:spTree>
    <p:extLst>
      <p:ext uri="{BB962C8B-B14F-4D97-AF65-F5344CB8AC3E}">
        <p14:creationId xmlns:p14="http://schemas.microsoft.com/office/powerpoint/2010/main" val="298755556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Herencia</a:t>
            </a:r>
          </a:p>
        </p:txBody>
      </p:sp>
      <p:sp>
        <p:nvSpPr>
          <p:cNvPr id="8" name="Rectangle 3">
            <a:extLst>
              <a:ext uri="{FF2B5EF4-FFF2-40B4-BE49-F238E27FC236}">
                <a16:creationId xmlns:a16="http://schemas.microsoft.com/office/drawing/2014/main" id="{9479C85F-35D0-40C2-BC48-BAFCF6AFA394}"/>
              </a:ext>
            </a:extLst>
          </p:cNvPr>
          <p:cNvSpPr txBox="1">
            <a:spLocks noChangeArrowheads="1"/>
          </p:cNvSpPr>
          <p:nvPr/>
        </p:nvSpPr>
        <p:spPr>
          <a:xfrm>
            <a:off x="695947" y="980728"/>
            <a:ext cx="7044405" cy="100811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spcBef>
                <a:spcPct val="0"/>
              </a:spcBef>
            </a:pPr>
            <a:r>
              <a:rPr lang="es-ES_tradnl" altLang="es-MX" sz="1400" b="1" dirty="0">
                <a:solidFill>
                  <a:schemeClr val="bg2">
                    <a:lumMod val="10000"/>
                  </a:schemeClr>
                </a:solidFill>
                <a:latin typeface="Dom Casual" charset="0"/>
              </a:rPr>
              <a:t>La subclase hereda los métodos de la superclase, a menos que la subclase los reimplemente. </a:t>
            </a:r>
            <a:r>
              <a:rPr lang="es-ES_tradnl" altLang="es-MX" sz="1400" dirty="0">
                <a:solidFill>
                  <a:schemeClr val="bg2">
                    <a:lumMod val="10000"/>
                  </a:schemeClr>
                </a:solidFill>
                <a:latin typeface="Dom Casual" charset="0"/>
              </a:rPr>
              <a:t>Cuando una clase hija hereda de la clase padre un método en particular se puede reescribir ese método. Supongamos, la clase padre tiene el método mostrarDatos() y la clase hija también tiene implementado el método mostrarDatos(). Cuando creamos un objeto de la clase hija y llamamos al método mostrarDatos() va a estar implementado con el código que esté dentro de la clase hija y no de la clase padre. Ya que el método se reescribió.</a:t>
            </a:r>
          </a:p>
          <a:p>
            <a:pPr algn="just">
              <a:lnSpc>
                <a:spcPct val="150000"/>
              </a:lnSpc>
              <a:spcBef>
                <a:spcPct val="0"/>
              </a:spcBef>
            </a:pPr>
            <a:endParaRPr lang="es-ES_tradnl" altLang="es-MX" sz="1400" dirty="0">
              <a:solidFill>
                <a:schemeClr val="bg2">
                  <a:lumMod val="10000"/>
                </a:schemeClr>
              </a:solidFill>
              <a:latin typeface="Dom Casual" charset="0"/>
            </a:endParaRPr>
          </a:p>
        </p:txBody>
      </p:sp>
      <p:pic>
        <p:nvPicPr>
          <p:cNvPr id="4" name="Imagen 3">
            <a:extLst>
              <a:ext uri="{FF2B5EF4-FFF2-40B4-BE49-F238E27FC236}">
                <a16:creationId xmlns:a16="http://schemas.microsoft.com/office/drawing/2014/main" id="{959DDAC0-06F8-4782-AD1C-88C31D805100}"/>
              </a:ext>
            </a:extLst>
          </p:cNvPr>
          <p:cNvPicPr>
            <a:picLocks noChangeAspect="1"/>
          </p:cNvPicPr>
          <p:nvPr/>
        </p:nvPicPr>
        <p:blipFill>
          <a:blip r:embed="rId2"/>
          <a:stretch>
            <a:fillRect/>
          </a:stretch>
        </p:blipFill>
        <p:spPr>
          <a:xfrm>
            <a:off x="931692" y="3573016"/>
            <a:ext cx="7133217" cy="2232248"/>
          </a:xfrm>
          <a:prstGeom prst="rect">
            <a:avLst/>
          </a:prstGeom>
        </p:spPr>
      </p:pic>
    </p:spTree>
    <p:extLst>
      <p:ext uri="{BB962C8B-B14F-4D97-AF65-F5344CB8AC3E}">
        <p14:creationId xmlns:p14="http://schemas.microsoft.com/office/powerpoint/2010/main" val="31276712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Herencia</a:t>
            </a:r>
          </a:p>
        </p:txBody>
      </p:sp>
      <p:pic>
        <p:nvPicPr>
          <p:cNvPr id="7" name="Imagen 6">
            <a:extLst>
              <a:ext uri="{FF2B5EF4-FFF2-40B4-BE49-F238E27FC236}">
                <a16:creationId xmlns:a16="http://schemas.microsoft.com/office/drawing/2014/main" id="{2F84DA42-2735-4C2F-AD43-61043564CA25}"/>
              </a:ext>
            </a:extLst>
          </p:cNvPr>
          <p:cNvPicPr>
            <a:picLocks noChangeAspect="1"/>
          </p:cNvPicPr>
          <p:nvPr/>
        </p:nvPicPr>
        <p:blipFill>
          <a:blip r:embed="rId2"/>
          <a:stretch>
            <a:fillRect/>
          </a:stretch>
        </p:blipFill>
        <p:spPr>
          <a:xfrm>
            <a:off x="971600" y="1149924"/>
            <a:ext cx="6696744" cy="5024512"/>
          </a:xfrm>
          <a:prstGeom prst="rect">
            <a:avLst/>
          </a:prstGeom>
        </p:spPr>
      </p:pic>
      <p:pic>
        <p:nvPicPr>
          <p:cNvPr id="3" name="Imagen 2">
            <a:extLst>
              <a:ext uri="{FF2B5EF4-FFF2-40B4-BE49-F238E27FC236}">
                <a16:creationId xmlns:a16="http://schemas.microsoft.com/office/drawing/2014/main" id="{C246E15B-865E-4A98-8A05-CF4793B09909}"/>
              </a:ext>
            </a:extLst>
          </p:cNvPr>
          <p:cNvPicPr>
            <a:picLocks noChangeAspect="1"/>
          </p:cNvPicPr>
          <p:nvPr/>
        </p:nvPicPr>
        <p:blipFill>
          <a:blip r:embed="rId3"/>
          <a:stretch>
            <a:fillRect/>
          </a:stretch>
        </p:blipFill>
        <p:spPr>
          <a:xfrm>
            <a:off x="755576" y="4293096"/>
            <a:ext cx="8067675" cy="4410075"/>
          </a:xfrm>
          <a:prstGeom prst="rect">
            <a:avLst/>
          </a:prstGeom>
        </p:spPr>
      </p:pic>
    </p:spTree>
    <p:extLst>
      <p:ext uri="{BB962C8B-B14F-4D97-AF65-F5344CB8AC3E}">
        <p14:creationId xmlns:p14="http://schemas.microsoft.com/office/powerpoint/2010/main" val="28411040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Herencia</a:t>
            </a:r>
          </a:p>
        </p:txBody>
      </p:sp>
      <p:pic>
        <p:nvPicPr>
          <p:cNvPr id="7" name="Imagen 6">
            <a:extLst>
              <a:ext uri="{FF2B5EF4-FFF2-40B4-BE49-F238E27FC236}">
                <a16:creationId xmlns:a16="http://schemas.microsoft.com/office/drawing/2014/main" id="{2F84DA42-2735-4C2F-AD43-61043564CA25}"/>
              </a:ext>
            </a:extLst>
          </p:cNvPr>
          <p:cNvPicPr>
            <a:picLocks noChangeAspect="1"/>
          </p:cNvPicPr>
          <p:nvPr/>
        </p:nvPicPr>
        <p:blipFill>
          <a:blip r:embed="rId2"/>
          <a:stretch>
            <a:fillRect/>
          </a:stretch>
        </p:blipFill>
        <p:spPr>
          <a:xfrm>
            <a:off x="1028627" y="1168768"/>
            <a:ext cx="4320480" cy="3241621"/>
          </a:xfrm>
          <a:prstGeom prst="rect">
            <a:avLst/>
          </a:prstGeom>
        </p:spPr>
      </p:pic>
      <p:pic>
        <p:nvPicPr>
          <p:cNvPr id="3" name="Imagen 2">
            <a:extLst>
              <a:ext uri="{FF2B5EF4-FFF2-40B4-BE49-F238E27FC236}">
                <a16:creationId xmlns:a16="http://schemas.microsoft.com/office/drawing/2014/main" id="{C246E15B-865E-4A98-8A05-CF4793B09909}"/>
              </a:ext>
            </a:extLst>
          </p:cNvPr>
          <p:cNvPicPr>
            <a:picLocks noChangeAspect="1"/>
          </p:cNvPicPr>
          <p:nvPr/>
        </p:nvPicPr>
        <p:blipFill>
          <a:blip r:embed="rId3"/>
          <a:stretch>
            <a:fillRect/>
          </a:stretch>
        </p:blipFill>
        <p:spPr>
          <a:xfrm>
            <a:off x="827584" y="3868961"/>
            <a:ext cx="4332599" cy="2368351"/>
          </a:xfrm>
          <a:prstGeom prst="rect">
            <a:avLst/>
          </a:prstGeom>
        </p:spPr>
      </p:pic>
      <p:sp>
        <p:nvSpPr>
          <p:cNvPr id="8" name="Rectangle 3">
            <a:extLst>
              <a:ext uri="{FF2B5EF4-FFF2-40B4-BE49-F238E27FC236}">
                <a16:creationId xmlns:a16="http://schemas.microsoft.com/office/drawing/2014/main" id="{36965C09-729F-4A40-B173-C14D1DCB7A9A}"/>
              </a:ext>
            </a:extLst>
          </p:cNvPr>
          <p:cNvSpPr txBox="1">
            <a:spLocks noChangeArrowheads="1"/>
          </p:cNvSpPr>
          <p:nvPr/>
        </p:nvSpPr>
        <p:spPr>
          <a:xfrm>
            <a:off x="5796136" y="1168768"/>
            <a:ext cx="2880321" cy="164309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spcBef>
                <a:spcPct val="0"/>
              </a:spcBef>
              <a:buNone/>
            </a:pPr>
            <a:r>
              <a:rPr lang="es-ES_tradnl" altLang="es-MX" sz="1400" dirty="0">
                <a:solidFill>
                  <a:schemeClr val="bg2">
                    <a:lumMod val="10000"/>
                  </a:schemeClr>
                </a:solidFill>
                <a:latin typeface="Dom Casual" charset="0"/>
              </a:rPr>
              <a:t>El atributo </a:t>
            </a:r>
            <a:r>
              <a:rPr lang="es-ES_tradnl" altLang="es-MX" sz="1400" b="1" dirty="0">
                <a:solidFill>
                  <a:schemeClr val="bg2">
                    <a:lumMod val="10000"/>
                  </a:schemeClr>
                </a:solidFill>
                <a:latin typeface="Dom Casual" charset="0"/>
              </a:rPr>
              <a:t>nombre</a:t>
            </a:r>
            <a:r>
              <a:rPr lang="es-ES_tradnl" altLang="es-MX" sz="1400" dirty="0">
                <a:solidFill>
                  <a:schemeClr val="bg2">
                    <a:lumMod val="10000"/>
                  </a:schemeClr>
                </a:solidFill>
                <a:latin typeface="Dom Casual" charset="0"/>
              </a:rPr>
              <a:t> es parte del constructor de la clase padre </a:t>
            </a:r>
            <a:r>
              <a:rPr lang="es-ES_tradnl" altLang="es-MX" sz="1400" b="1" dirty="0">
                <a:solidFill>
                  <a:schemeClr val="bg2">
                    <a:lumMod val="10000"/>
                  </a:schemeClr>
                </a:solidFill>
                <a:latin typeface="Dom Casual" charset="0"/>
              </a:rPr>
              <a:t>Empleado</a:t>
            </a:r>
            <a:r>
              <a:rPr lang="es-ES_tradnl" altLang="es-MX" sz="1400" dirty="0">
                <a:solidFill>
                  <a:schemeClr val="bg2">
                    <a:lumMod val="10000"/>
                  </a:schemeClr>
                </a:solidFill>
                <a:latin typeface="Dom Casual" charset="0"/>
              </a:rPr>
              <a:t>, pero el constructor se redefinió y este atributo no está incluido.</a:t>
            </a:r>
          </a:p>
          <a:p>
            <a:pPr algn="just">
              <a:lnSpc>
                <a:spcPct val="150000"/>
              </a:lnSpc>
              <a:spcBef>
                <a:spcPct val="0"/>
              </a:spcBef>
            </a:pPr>
            <a:endParaRPr lang="es-ES_tradnl" altLang="es-MX" sz="1400" dirty="0">
              <a:solidFill>
                <a:schemeClr val="bg2">
                  <a:lumMod val="10000"/>
                </a:schemeClr>
              </a:solidFill>
              <a:latin typeface="Dom Casual" charset="0"/>
            </a:endParaRPr>
          </a:p>
        </p:txBody>
      </p:sp>
    </p:spTree>
    <p:extLst>
      <p:ext uri="{BB962C8B-B14F-4D97-AF65-F5344CB8AC3E}">
        <p14:creationId xmlns:p14="http://schemas.microsoft.com/office/powerpoint/2010/main" val="31034808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Herencia</a:t>
            </a:r>
          </a:p>
        </p:txBody>
      </p:sp>
      <p:pic>
        <p:nvPicPr>
          <p:cNvPr id="7" name="Imagen 6">
            <a:extLst>
              <a:ext uri="{FF2B5EF4-FFF2-40B4-BE49-F238E27FC236}">
                <a16:creationId xmlns:a16="http://schemas.microsoft.com/office/drawing/2014/main" id="{2F84DA42-2735-4C2F-AD43-61043564CA25}"/>
              </a:ext>
            </a:extLst>
          </p:cNvPr>
          <p:cNvPicPr>
            <a:picLocks noChangeAspect="1"/>
          </p:cNvPicPr>
          <p:nvPr/>
        </p:nvPicPr>
        <p:blipFill>
          <a:blip r:embed="rId2"/>
          <a:stretch>
            <a:fillRect/>
          </a:stretch>
        </p:blipFill>
        <p:spPr>
          <a:xfrm>
            <a:off x="1028627" y="1168768"/>
            <a:ext cx="4320480" cy="3241621"/>
          </a:xfrm>
          <a:prstGeom prst="rect">
            <a:avLst/>
          </a:prstGeom>
        </p:spPr>
      </p:pic>
      <p:pic>
        <p:nvPicPr>
          <p:cNvPr id="3" name="Imagen 2">
            <a:extLst>
              <a:ext uri="{FF2B5EF4-FFF2-40B4-BE49-F238E27FC236}">
                <a16:creationId xmlns:a16="http://schemas.microsoft.com/office/drawing/2014/main" id="{C246E15B-865E-4A98-8A05-CF4793B09909}"/>
              </a:ext>
            </a:extLst>
          </p:cNvPr>
          <p:cNvPicPr>
            <a:picLocks noChangeAspect="1"/>
          </p:cNvPicPr>
          <p:nvPr/>
        </p:nvPicPr>
        <p:blipFill>
          <a:blip r:embed="rId3"/>
          <a:stretch>
            <a:fillRect/>
          </a:stretch>
        </p:blipFill>
        <p:spPr>
          <a:xfrm>
            <a:off x="827584" y="3868961"/>
            <a:ext cx="4332599" cy="2368351"/>
          </a:xfrm>
          <a:prstGeom prst="rect">
            <a:avLst/>
          </a:prstGeom>
        </p:spPr>
      </p:pic>
      <p:sp>
        <p:nvSpPr>
          <p:cNvPr id="8" name="Rectangle 3">
            <a:extLst>
              <a:ext uri="{FF2B5EF4-FFF2-40B4-BE49-F238E27FC236}">
                <a16:creationId xmlns:a16="http://schemas.microsoft.com/office/drawing/2014/main" id="{36965C09-729F-4A40-B173-C14D1DCB7A9A}"/>
              </a:ext>
            </a:extLst>
          </p:cNvPr>
          <p:cNvSpPr txBox="1">
            <a:spLocks noChangeArrowheads="1"/>
          </p:cNvSpPr>
          <p:nvPr/>
        </p:nvSpPr>
        <p:spPr>
          <a:xfrm>
            <a:off x="5796136" y="1168768"/>
            <a:ext cx="2880321" cy="164309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spcBef>
                <a:spcPct val="0"/>
              </a:spcBef>
              <a:buNone/>
            </a:pPr>
            <a:r>
              <a:rPr lang="es-ES_tradnl" altLang="es-MX" sz="1400" dirty="0">
                <a:solidFill>
                  <a:schemeClr val="bg2">
                    <a:lumMod val="10000"/>
                  </a:schemeClr>
                </a:solidFill>
                <a:latin typeface="Dom Casual" charset="0"/>
              </a:rPr>
              <a:t>Así como está definido, la clase AgenteVentas solamente utiliza el método init de la clase hija.</a:t>
            </a:r>
          </a:p>
          <a:p>
            <a:pPr marL="0" indent="0" algn="just">
              <a:lnSpc>
                <a:spcPct val="150000"/>
              </a:lnSpc>
              <a:spcBef>
                <a:spcPct val="0"/>
              </a:spcBef>
              <a:buNone/>
            </a:pPr>
            <a:r>
              <a:rPr lang="es-ES_tradnl" altLang="es-MX" sz="1400" dirty="0">
                <a:solidFill>
                  <a:schemeClr val="bg2">
                    <a:lumMod val="10000"/>
                  </a:schemeClr>
                </a:solidFill>
                <a:latin typeface="Dom Casual" charset="0"/>
              </a:rPr>
              <a:t>La clase hija hereda los atributos y métodos de la clase padre. Suponemos que pedro tiene un atributo nombre. Pero no estamos en lo correcto, marca un error, nos dice que la clase AgenteVentas no tiene el atributo nombre. Esto es así porque se redefinió el método init donde solamente se tiene acceso a los atributos de la clase hija (mostrador).</a:t>
            </a:r>
          </a:p>
          <a:p>
            <a:pPr marL="0" indent="0" algn="just">
              <a:lnSpc>
                <a:spcPct val="150000"/>
              </a:lnSpc>
              <a:spcBef>
                <a:spcPct val="0"/>
              </a:spcBef>
              <a:buNone/>
            </a:pPr>
            <a:endParaRPr lang="es-ES_tradnl" altLang="es-MX" sz="1400" dirty="0">
              <a:solidFill>
                <a:schemeClr val="bg2">
                  <a:lumMod val="10000"/>
                </a:schemeClr>
              </a:solidFill>
              <a:latin typeface="Dom Casual" charset="0"/>
            </a:endParaRPr>
          </a:p>
          <a:p>
            <a:pPr marL="0" indent="0" algn="just">
              <a:lnSpc>
                <a:spcPct val="150000"/>
              </a:lnSpc>
              <a:spcBef>
                <a:spcPct val="0"/>
              </a:spcBef>
              <a:buNone/>
            </a:pPr>
            <a:r>
              <a:rPr lang="es-ES_tradnl" altLang="es-MX" sz="1400" dirty="0">
                <a:solidFill>
                  <a:schemeClr val="bg2">
                    <a:lumMod val="10000"/>
                  </a:schemeClr>
                </a:solidFill>
                <a:latin typeface="Dom Casual" charset="0"/>
              </a:rPr>
              <a:t>El atributo </a:t>
            </a:r>
            <a:r>
              <a:rPr lang="es-ES_tradnl" altLang="es-MX" sz="1400" b="1" dirty="0">
                <a:solidFill>
                  <a:schemeClr val="bg2">
                    <a:lumMod val="10000"/>
                  </a:schemeClr>
                </a:solidFill>
                <a:latin typeface="Dom Casual" charset="0"/>
              </a:rPr>
              <a:t>nombre</a:t>
            </a:r>
            <a:r>
              <a:rPr lang="es-ES_tradnl" altLang="es-MX" sz="1400" dirty="0">
                <a:solidFill>
                  <a:schemeClr val="bg2">
                    <a:lumMod val="10000"/>
                  </a:schemeClr>
                </a:solidFill>
                <a:latin typeface="Dom Casual" charset="0"/>
              </a:rPr>
              <a:t> es parte del constructor de la clase padre </a:t>
            </a:r>
            <a:r>
              <a:rPr lang="es-ES_tradnl" altLang="es-MX" sz="1400" b="1" dirty="0">
                <a:solidFill>
                  <a:schemeClr val="bg2">
                    <a:lumMod val="10000"/>
                  </a:schemeClr>
                </a:solidFill>
                <a:latin typeface="Dom Casual" charset="0"/>
              </a:rPr>
              <a:t>Empleado</a:t>
            </a:r>
            <a:r>
              <a:rPr lang="es-ES_tradnl" altLang="es-MX" sz="1400" dirty="0">
                <a:solidFill>
                  <a:schemeClr val="bg2">
                    <a:lumMod val="10000"/>
                  </a:schemeClr>
                </a:solidFill>
                <a:latin typeface="Dom Casual" charset="0"/>
              </a:rPr>
              <a:t>, pero el constructor se redefinió y este atributo no está incluido.</a:t>
            </a:r>
          </a:p>
          <a:p>
            <a:pPr algn="just">
              <a:lnSpc>
                <a:spcPct val="150000"/>
              </a:lnSpc>
              <a:spcBef>
                <a:spcPct val="0"/>
              </a:spcBef>
            </a:pPr>
            <a:endParaRPr lang="es-ES_tradnl" altLang="es-MX" sz="1400" dirty="0">
              <a:solidFill>
                <a:schemeClr val="bg2">
                  <a:lumMod val="10000"/>
                </a:schemeClr>
              </a:solidFill>
              <a:latin typeface="Dom Casual" charset="0"/>
            </a:endParaRPr>
          </a:p>
        </p:txBody>
      </p:sp>
    </p:spTree>
    <p:extLst>
      <p:ext uri="{BB962C8B-B14F-4D97-AF65-F5344CB8AC3E}">
        <p14:creationId xmlns:p14="http://schemas.microsoft.com/office/powerpoint/2010/main" val="34229502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a:extLst>
              <a:ext uri="{FF2B5EF4-FFF2-40B4-BE49-F238E27FC236}">
                <a16:creationId xmlns:a16="http://schemas.microsoft.com/office/drawing/2014/main" id="{DAB08E9E-A027-4C8D-9D6B-FC48C293BDFA}"/>
              </a:ext>
            </a:extLst>
          </p:cNvPr>
          <p:cNvSpPr>
            <a:spLocks noGrp="1" noChangeArrowheads="1"/>
          </p:cNvSpPr>
          <p:nvPr>
            <p:ph type="title"/>
          </p:nvPr>
        </p:nvSpPr>
        <p:spPr>
          <a:xfrm>
            <a:off x="350657" y="188640"/>
            <a:ext cx="8442684" cy="827087"/>
          </a:xfrm>
        </p:spPr>
        <p:txBody>
          <a:bodyPr>
            <a:no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Programación Orientada a Objetos</a:t>
            </a:r>
          </a:p>
        </p:txBody>
      </p:sp>
      <p:sp>
        <p:nvSpPr>
          <p:cNvPr id="414723" name="Rectangle 3">
            <a:extLst>
              <a:ext uri="{FF2B5EF4-FFF2-40B4-BE49-F238E27FC236}">
                <a16:creationId xmlns:a16="http://schemas.microsoft.com/office/drawing/2014/main" id="{4B7C7DA4-8082-4981-8952-AEBE5A5A0D2B}"/>
              </a:ext>
            </a:extLst>
          </p:cNvPr>
          <p:cNvSpPr>
            <a:spLocks noGrp="1" noChangeArrowheads="1"/>
          </p:cNvSpPr>
          <p:nvPr>
            <p:ph type="body" sz="half" idx="1"/>
          </p:nvPr>
        </p:nvSpPr>
        <p:spPr>
          <a:xfrm>
            <a:off x="683569" y="1196752"/>
            <a:ext cx="6984776" cy="2880320"/>
          </a:xfrm>
        </p:spPr>
        <p:txBody>
          <a:bodyPr>
            <a:normAutofit/>
          </a:bodyPr>
          <a:lstStyle/>
          <a:p>
            <a:pPr>
              <a:lnSpc>
                <a:spcPct val="120000"/>
              </a:lnSpc>
              <a:buFontTx/>
              <a:buNone/>
            </a:pPr>
            <a:r>
              <a:rPr lang="es-ES_tradnl" altLang="es-MX" sz="2000" dirty="0">
                <a:latin typeface="Dom Casual" charset="0"/>
              </a:rPr>
              <a:t>Es una técnica de diseño y programación</a:t>
            </a:r>
          </a:p>
          <a:p>
            <a:pPr>
              <a:lnSpc>
                <a:spcPct val="120000"/>
              </a:lnSpc>
              <a:buNone/>
            </a:pPr>
            <a:r>
              <a:rPr lang="es-ES_tradnl" altLang="es-MX" sz="2000" dirty="0">
                <a:latin typeface="Dom Casual" charset="0"/>
              </a:rPr>
              <a:t>Algunos términos:</a:t>
            </a:r>
          </a:p>
          <a:p>
            <a:pPr>
              <a:lnSpc>
                <a:spcPct val="120000"/>
              </a:lnSpc>
            </a:pPr>
            <a:r>
              <a:rPr lang="es-ES_tradnl" altLang="es-MX" sz="2000" b="1" dirty="0">
                <a:solidFill>
                  <a:schemeClr val="accent6">
                    <a:lumMod val="75000"/>
                  </a:schemeClr>
                </a:solidFill>
                <a:latin typeface="Dom Casual" charset="0"/>
              </a:rPr>
              <a:t>Objeto:</a:t>
            </a:r>
            <a:r>
              <a:rPr lang="es-ES_tradnl" altLang="es-MX" sz="2000" dirty="0">
                <a:latin typeface="Dom Casual" charset="0"/>
              </a:rPr>
              <a:t> Usualmente una persona, lugar o cosa.</a:t>
            </a:r>
          </a:p>
          <a:p>
            <a:pPr>
              <a:lnSpc>
                <a:spcPct val="120000"/>
              </a:lnSpc>
            </a:pPr>
            <a:r>
              <a:rPr lang="es-ES_tradnl" altLang="es-MX" sz="2000" b="1" dirty="0">
                <a:solidFill>
                  <a:schemeClr val="accent6">
                    <a:lumMod val="75000"/>
                  </a:schemeClr>
                </a:solidFill>
                <a:latin typeface="Dom Casual" charset="0"/>
              </a:rPr>
              <a:t>Método:</a:t>
            </a:r>
            <a:r>
              <a:rPr lang="es-ES_tradnl" altLang="es-MX" sz="2000" dirty="0">
                <a:solidFill>
                  <a:schemeClr val="accent6">
                    <a:lumMod val="75000"/>
                  </a:schemeClr>
                </a:solidFill>
                <a:latin typeface="Dom Casual" charset="0"/>
              </a:rPr>
              <a:t> </a:t>
            </a:r>
            <a:r>
              <a:rPr lang="es-ES_tradnl" altLang="es-MX" sz="2000" dirty="0">
                <a:latin typeface="Dom Casual" charset="0"/>
              </a:rPr>
              <a:t>Una acción ejecutada por el objeto (un verbo)</a:t>
            </a:r>
          </a:p>
          <a:p>
            <a:pPr>
              <a:lnSpc>
                <a:spcPct val="120000"/>
              </a:lnSpc>
            </a:pPr>
            <a:r>
              <a:rPr lang="es-ES_tradnl" altLang="es-MX" sz="2000" b="1" dirty="0">
                <a:solidFill>
                  <a:schemeClr val="accent6">
                    <a:lumMod val="75000"/>
                  </a:schemeClr>
                </a:solidFill>
                <a:latin typeface="Dom Casual" charset="0"/>
              </a:rPr>
              <a:t>Clase:</a:t>
            </a:r>
            <a:r>
              <a:rPr lang="es-ES_tradnl" altLang="es-MX" sz="2000" dirty="0">
                <a:solidFill>
                  <a:schemeClr val="accent6">
                    <a:lumMod val="75000"/>
                  </a:schemeClr>
                </a:solidFill>
                <a:latin typeface="Dom Casual" charset="0"/>
              </a:rPr>
              <a:t> </a:t>
            </a:r>
            <a:r>
              <a:rPr lang="es-ES_tradnl" altLang="es-MX" sz="2000" dirty="0">
                <a:latin typeface="Dom Casual" charset="0"/>
              </a:rPr>
              <a:t>Una categoría de objetos similares (como automóviles)</a:t>
            </a:r>
          </a:p>
        </p:txBody>
      </p:sp>
      <p:pic>
        <p:nvPicPr>
          <p:cNvPr id="3" name="Imagen 2" descr="Imagen que contiene Escala de tiempo&#10;&#10;Descripción generada automáticamente">
            <a:extLst>
              <a:ext uri="{FF2B5EF4-FFF2-40B4-BE49-F238E27FC236}">
                <a16:creationId xmlns:a16="http://schemas.microsoft.com/office/drawing/2014/main" id="{B0CC0422-65CC-4F12-AD6C-B557FCFCA6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04048" y="3789040"/>
            <a:ext cx="3540625" cy="2356729"/>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Herencia</a:t>
            </a:r>
          </a:p>
        </p:txBody>
      </p:sp>
      <p:pic>
        <p:nvPicPr>
          <p:cNvPr id="7" name="Imagen 6">
            <a:extLst>
              <a:ext uri="{FF2B5EF4-FFF2-40B4-BE49-F238E27FC236}">
                <a16:creationId xmlns:a16="http://schemas.microsoft.com/office/drawing/2014/main" id="{2F84DA42-2735-4C2F-AD43-61043564CA25}"/>
              </a:ext>
            </a:extLst>
          </p:cNvPr>
          <p:cNvPicPr>
            <a:picLocks noChangeAspect="1"/>
          </p:cNvPicPr>
          <p:nvPr/>
        </p:nvPicPr>
        <p:blipFill>
          <a:blip r:embed="rId2"/>
          <a:stretch>
            <a:fillRect/>
          </a:stretch>
        </p:blipFill>
        <p:spPr>
          <a:xfrm>
            <a:off x="785809" y="1211906"/>
            <a:ext cx="4778467" cy="3585245"/>
          </a:xfrm>
          <a:prstGeom prst="rect">
            <a:avLst/>
          </a:prstGeom>
        </p:spPr>
      </p:pic>
      <p:sp>
        <p:nvSpPr>
          <p:cNvPr id="8" name="Rectangle 3">
            <a:extLst>
              <a:ext uri="{FF2B5EF4-FFF2-40B4-BE49-F238E27FC236}">
                <a16:creationId xmlns:a16="http://schemas.microsoft.com/office/drawing/2014/main" id="{36965C09-729F-4A40-B173-C14D1DCB7A9A}"/>
              </a:ext>
            </a:extLst>
          </p:cNvPr>
          <p:cNvSpPr txBox="1">
            <a:spLocks noChangeArrowheads="1"/>
          </p:cNvSpPr>
          <p:nvPr/>
        </p:nvSpPr>
        <p:spPr>
          <a:xfrm>
            <a:off x="5940152" y="1844824"/>
            <a:ext cx="2880321" cy="164309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spcBef>
                <a:spcPct val="0"/>
              </a:spcBef>
              <a:buNone/>
            </a:pPr>
            <a:r>
              <a:rPr lang="es-ES_tradnl" altLang="es-MX" sz="1400" dirty="0">
                <a:solidFill>
                  <a:schemeClr val="bg2">
                    <a:lumMod val="10000"/>
                  </a:schemeClr>
                </a:solidFill>
                <a:latin typeface="Dom Casual" charset="0"/>
              </a:rPr>
              <a:t>Debemos llamar el método init de la clase padre (super clase).</a:t>
            </a:r>
          </a:p>
          <a:p>
            <a:pPr marL="0" indent="0" algn="just">
              <a:lnSpc>
                <a:spcPct val="150000"/>
              </a:lnSpc>
              <a:spcBef>
                <a:spcPct val="0"/>
              </a:spcBef>
              <a:buNone/>
            </a:pPr>
            <a:r>
              <a:rPr lang="es-ES_tradnl" altLang="es-MX" sz="1400" dirty="0">
                <a:solidFill>
                  <a:schemeClr val="bg2">
                    <a:lumMod val="10000"/>
                  </a:schemeClr>
                </a:solidFill>
                <a:latin typeface="Dom Casual" charset="0"/>
              </a:rPr>
              <a:t>Se llama a la clase padre con la palabra super().__init__(), pero el método init recibe cuatro parámetros de la clase padre, que se copian al constructor de la clase hija y pasan como parámetro en la llamada el método init de la clase padre. Se le envían los parámetros al constructor de la superclase.</a:t>
            </a:r>
          </a:p>
        </p:txBody>
      </p:sp>
      <p:pic>
        <p:nvPicPr>
          <p:cNvPr id="4" name="Imagen 3">
            <a:extLst>
              <a:ext uri="{FF2B5EF4-FFF2-40B4-BE49-F238E27FC236}">
                <a16:creationId xmlns:a16="http://schemas.microsoft.com/office/drawing/2014/main" id="{8DDB1DCA-0763-4FFA-97F3-6C55D6A14480}"/>
              </a:ext>
            </a:extLst>
          </p:cNvPr>
          <p:cNvPicPr>
            <a:picLocks noChangeAspect="1"/>
          </p:cNvPicPr>
          <p:nvPr/>
        </p:nvPicPr>
        <p:blipFill>
          <a:blip r:embed="rId3"/>
          <a:stretch>
            <a:fillRect/>
          </a:stretch>
        </p:blipFill>
        <p:spPr>
          <a:xfrm>
            <a:off x="785809" y="2780928"/>
            <a:ext cx="4911526" cy="1949613"/>
          </a:xfrm>
          <a:prstGeom prst="rect">
            <a:avLst/>
          </a:prstGeom>
        </p:spPr>
      </p:pic>
      <p:pic>
        <p:nvPicPr>
          <p:cNvPr id="9" name="Imagen 8">
            <a:extLst>
              <a:ext uri="{FF2B5EF4-FFF2-40B4-BE49-F238E27FC236}">
                <a16:creationId xmlns:a16="http://schemas.microsoft.com/office/drawing/2014/main" id="{6D2E3F99-F975-4DFF-AAB7-28ECAA8D2BD6}"/>
              </a:ext>
            </a:extLst>
          </p:cNvPr>
          <p:cNvPicPr>
            <a:picLocks noChangeAspect="1"/>
          </p:cNvPicPr>
          <p:nvPr/>
        </p:nvPicPr>
        <p:blipFill>
          <a:blip r:embed="rId4"/>
          <a:stretch>
            <a:fillRect/>
          </a:stretch>
        </p:blipFill>
        <p:spPr>
          <a:xfrm>
            <a:off x="793581" y="5013176"/>
            <a:ext cx="3392299" cy="1094036"/>
          </a:xfrm>
          <a:prstGeom prst="rect">
            <a:avLst/>
          </a:prstGeom>
        </p:spPr>
      </p:pic>
    </p:spTree>
    <p:extLst>
      <p:ext uri="{BB962C8B-B14F-4D97-AF65-F5344CB8AC3E}">
        <p14:creationId xmlns:p14="http://schemas.microsoft.com/office/powerpoint/2010/main" val="32462415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Herencia</a:t>
            </a:r>
          </a:p>
        </p:txBody>
      </p:sp>
      <p:sp>
        <p:nvSpPr>
          <p:cNvPr id="8" name="Rectangle 3">
            <a:extLst>
              <a:ext uri="{FF2B5EF4-FFF2-40B4-BE49-F238E27FC236}">
                <a16:creationId xmlns:a16="http://schemas.microsoft.com/office/drawing/2014/main" id="{36965C09-729F-4A40-B173-C14D1DCB7A9A}"/>
              </a:ext>
            </a:extLst>
          </p:cNvPr>
          <p:cNvSpPr txBox="1">
            <a:spLocks noChangeArrowheads="1"/>
          </p:cNvSpPr>
          <p:nvPr/>
        </p:nvSpPr>
        <p:spPr>
          <a:xfrm>
            <a:off x="5796136" y="1168768"/>
            <a:ext cx="2880321" cy="164309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spcBef>
                <a:spcPct val="0"/>
              </a:spcBef>
              <a:buNone/>
            </a:pPr>
            <a:r>
              <a:rPr lang="es-ES_tradnl" altLang="es-MX" sz="1400" dirty="0">
                <a:solidFill>
                  <a:schemeClr val="bg2">
                    <a:lumMod val="10000"/>
                  </a:schemeClr>
                </a:solidFill>
                <a:latin typeface="Dom Casual" charset="0"/>
              </a:rPr>
              <a:t>La clase </a:t>
            </a:r>
            <a:r>
              <a:rPr lang="es-ES_tradnl" altLang="es-MX" sz="1400" b="1" dirty="0">
                <a:solidFill>
                  <a:schemeClr val="bg2">
                    <a:lumMod val="10000"/>
                  </a:schemeClr>
                </a:solidFill>
                <a:latin typeface="Dom Casual" charset="0"/>
              </a:rPr>
              <a:t>AgenteVentas</a:t>
            </a:r>
            <a:r>
              <a:rPr lang="es-ES_tradnl" altLang="es-MX" sz="1400" dirty="0">
                <a:solidFill>
                  <a:schemeClr val="bg2">
                    <a:lumMod val="10000"/>
                  </a:schemeClr>
                </a:solidFill>
                <a:latin typeface="Dom Casual" charset="0"/>
              </a:rPr>
              <a:t> también hereda de la clase </a:t>
            </a:r>
            <a:r>
              <a:rPr lang="es-ES_tradnl" altLang="es-MX" sz="1400" b="1" dirty="0">
                <a:solidFill>
                  <a:schemeClr val="bg2">
                    <a:lumMod val="10000"/>
                  </a:schemeClr>
                </a:solidFill>
                <a:latin typeface="Dom Casual" charset="0"/>
              </a:rPr>
              <a:t>Empleado </a:t>
            </a:r>
            <a:r>
              <a:rPr lang="es-ES_tradnl" altLang="es-MX" sz="1400" dirty="0">
                <a:solidFill>
                  <a:schemeClr val="bg2">
                    <a:lumMod val="10000"/>
                  </a:schemeClr>
                </a:solidFill>
                <a:latin typeface="Dom Casual" charset="0"/>
              </a:rPr>
              <a:t>el método</a:t>
            </a:r>
            <a:r>
              <a:rPr lang="es-ES_tradnl" altLang="es-MX" sz="1400" b="1" dirty="0">
                <a:solidFill>
                  <a:schemeClr val="bg2">
                    <a:lumMod val="10000"/>
                  </a:schemeClr>
                </a:solidFill>
                <a:latin typeface="Dom Casual" charset="0"/>
              </a:rPr>
              <a:t> calcularSueldo</a:t>
            </a:r>
            <a:r>
              <a:rPr lang="es-ES_tradnl" altLang="es-MX" sz="1400" dirty="0">
                <a:solidFill>
                  <a:schemeClr val="bg2">
                    <a:lumMod val="10000"/>
                  </a:schemeClr>
                </a:solidFill>
                <a:latin typeface="Dom Casual" charset="0"/>
              </a:rPr>
              <a:t>.</a:t>
            </a:r>
          </a:p>
          <a:p>
            <a:pPr marL="0" indent="0" algn="just">
              <a:lnSpc>
                <a:spcPct val="150000"/>
              </a:lnSpc>
              <a:spcBef>
                <a:spcPct val="0"/>
              </a:spcBef>
              <a:buNone/>
            </a:pPr>
            <a:r>
              <a:rPr lang="es-ES_tradnl" altLang="es-MX" sz="1400" dirty="0">
                <a:solidFill>
                  <a:schemeClr val="bg2">
                    <a:lumMod val="10000"/>
                  </a:schemeClr>
                </a:solidFill>
                <a:latin typeface="Dom Casual" charset="0"/>
              </a:rPr>
              <a:t>El objeto </a:t>
            </a:r>
            <a:r>
              <a:rPr lang="es-ES_tradnl" altLang="es-MX" sz="1400" b="1" dirty="0">
                <a:solidFill>
                  <a:schemeClr val="bg2">
                    <a:lumMod val="10000"/>
                  </a:schemeClr>
                </a:solidFill>
                <a:latin typeface="Dom Casual" charset="0"/>
              </a:rPr>
              <a:t>pedro</a:t>
            </a:r>
            <a:r>
              <a:rPr lang="es-ES_tradnl" altLang="es-MX" sz="1400" dirty="0">
                <a:solidFill>
                  <a:schemeClr val="bg2">
                    <a:lumMod val="10000"/>
                  </a:schemeClr>
                </a:solidFill>
                <a:latin typeface="Dom Casual" charset="0"/>
              </a:rPr>
              <a:t> puede llamar al método de la clase padre </a:t>
            </a:r>
            <a:r>
              <a:rPr lang="es-ES_tradnl" altLang="es-MX" sz="1400" b="1" dirty="0">
                <a:solidFill>
                  <a:schemeClr val="bg2">
                    <a:lumMod val="10000"/>
                  </a:schemeClr>
                </a:solidFill>
                <a:latin typeface="Dom Casual" charset="0"/>
              </a:rPr>
              <a:t>calcularSueldo </a:t>
            </a:r>
            <a:r>
              <a:rPr lang="es-ES_tradnl" altLang="es-MX" sz="1400" dirty="0">
                <a:solidFill>
                  <a:schemeClr val="bg2">
                    <a:lumMod val="10000"/>
                  </a:schemeClr>
                </a:solidFill>
                <a:latin typeface="Dom Casual" charset="0"/>
              </a:rPr>
              <a:t>que requiere dos parámetros.</a:t>
            </a:r>
          </a:p>
        </p:txBody>
      </p:sp>
      <p:pic>
        <p:nvPicPr>
          <p:cNvPr id="11" name="Imagen 10">
            <a:extLst>
              <a:ext uri="{FF2B5EF4-FFF2-40B4-BE49-F238E27FC236}">
                <a16:creationId xmlns:a16="http://schemas.microsoft.com/office/drawing/2014/main" id="{57F9CC52-7F1D-45AA-B6C0-79CE4F63913E}"/>
              </a:ext>
            </a:extLst>
          </p:cNvPr>
          <p:cNvPicPr>
            <a:picLocks noChangeAspect="1"/>
          </p:cNvPicPr>
          <p:nvPr/>
        </p:nvPicPr>
        <p:blipFill>
          <a:blip r:embed="rId2"/>
          <a:stretch>
            <a:fillRect/>
          </a:stretch>
        </p:blipFill>
        <p:spPr>
          <a:xfrm>
            <a:off x="514512" y="1138877"/>
            <a:ext cx="4602951" cy="5256584"/>
          </a:xfrm>
          <a:prstGeom prst="rect">
            <a:avLst/>
          </a:prstGeom>
        </p:spPr>
      </p:pic>
    </p:spTree>
    <p:extLst>
      <p:ext uri="{BB962C8B-B14F-4D97-AF65-F5344CB8AC3E}">
        <p14:creationId xmlns:p14="http://schemas.microsoft.com/office/powerpoint/2010/main" val="313316803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Herencia</a:t>
            </a:r>
          </a:p>
        </p:txBody>
      </p:sp>
      <p:sp>
        <p:nvSpPr>
          <p:cNvPr id="8" name="Rectangle 3">
            <a:extLst>
              <a:ext uri="{FF2B5EF4-FFF2-40B4-BE49-F238E27FC236}">
                <a16:creationId xmlns:a16="http://schemas.microsoft.com/office/drawing/2014/main" id="{36965C09-729F-4A40-B173-C14D1DCB7A9A}"/>
              </a:ext>
            </a:extLst>
          </p:cNvPr>
          <p:cNvSpPr txBox="1">
            <a:spLocks noChangeArrowheads="1"/>
          </p:cNvSpPr>
          <p:nvPr/>
        </p:nvSpPr>
        <p:spPr>
          <a:xfrm>
            <a:off x="5796136" y="1168768"/>
            <a:ext cx="2880321" cy="164309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spcBef>
                <a:spcPct val="0"/>
              </a:spcBef>
              <a:buNone/>
            </a:pPr>
            <a:r>
              <a:rPr lang="es-ES_tradnl" altLang="es-MX" sz="1400" dirty="0">
                <a:solidFill>
                  <a:schemeClr val="bg2">
                    <a:lumMod val="10000"/>
                  </a:schemeClr>
                </a:solidFill>
                <a:latin typeface="Dom Casual" charset="0"/>
              </a:rPr>
              <a:t>Agregamos la clase Tripulante. Hereda de Empleado. Hereda los atributos de la clase padre. No se redefine el constructor. </a:t>
            </a:r>
          </a:p>
        </p:txBody>
      </p:sp>
      <p:pic>
        <p:nvPicPr>
          <p:cNvPr id="11" name="Imagen 10">
            <a:extLst>
              <a:ext uri="{FF2B5EF4-FFF2-40B4-BE49-F238E27FC236}">
                <a16:creationId xmlns:a16="http://schemas.microsoft.com/office/drawing/2014/main" id="{57F9CC52-7F1D-45AA-B6C0-79CE4F63913E}"/>
              </a:ext>
            </a:extLst>
          </p:cNvPr>
          <p:cNvPicPr>
            <a:picLocks noChangeAspect="1"/>
          </p:cNvPicPr>
          <p:nvPr/>
        </p:nvPicPr>
        <p:blipFill>
          <a:blip r:embed="rId2"/>
          <a:stretch>
            <a:fillRect/>
          </a:stretch>
        </p:blipFill>
        <p:spPr>
          <a:xfrm>
            <a:off x="514512" y="1138877"/>
            <a:ext cx="4602951" cy="5256584"/>
          </a:xfrm>
          <a:prstGeom prst="rect">
            <a:avLst/>
          </a:prstGeom>
        </p:spPr>
      </p:pic>
      <p:pic>
        <p:nvPicPr>
          <p:cNvPr id="3" name="Imagen 2">
            <a:extLst>
              <a:ext uri="{FF2B5EF4-FFF2-40B4-BE49-F238E27FC236}">
                <a16:creationId xmlns:a16="http://schemas.microsoft.com/office/drawing/2014/main" id="{501A0C49-C86A-4CDC-8C5B-1AC9E6230632}"/>
              </a:ext>
            </a:extLst>
          </p:cNvPr>
          <p:cNvPicPr>
            <a:picLocks noChangeAspect="1"/>
          </p:cNvPicPr>
          <p:nvPr/>
        </p:nvPicPr>
        <p:blipFill>
          <a:blip r:embed="rId3"/>
          <a:stretch>
            <a:fillRect/>
          </a:stretch>
        </p:blipFill>
        <p:spPr>
          <a:xfrm>
            <a:off x="514512" y="3573016"/>
            <a:ext cx="5796136" cy="3117684"/>
          </a:xfrm>
          <a:prstGeom prst="rect">
            <a:avLst/>
          </a:prstGeom>
        </p:spPr>
      </p:pic>
      <p:sp>
        <p:nvSpPr>
          <p:cNvPr id="7" name="Rectangle 3">
            <a:extLst>
              <a:ext uri="{FF2B5EF4-FFF2-40B4-BE49-F238E27FC236}">
                <a16:creationId xmlns:a16="http://schemas.microsoft.com/office/drawing/2014/main" id="{E7023407-56DF-43A7-9372-5C738B6AFF53}"/>
              </a:ext>
            </a:extLst>
          </p:cNvPr>
          <p:cNvSpPr txBox="1">
            <a:spLocks noChangeArrowheads="1"/>
          </p:cNvSpPr>
          <p:nvPr/>
        </p:nvSpPr>
        <p:spPr>
          <a:xfrm>
            <a:off x="6253224" y="3933056"/>
            <a:ext cx="2376264" cy="1643099"/>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spcBef>
                <a:spcPct val="0"/>
              </a:spcBef>
              <a:buNone/>
            </a:pPr>
            <a:r>
              <a:rPr lang="es-ES_tradnl" altLang="es-MX" sz="1400" dirty="0">
                <a:solidFill>
                  <a:schemeClr val="bg2">
                    <a:lumMod val="10000"/>
                  </a:schemeClr>
                </a:solidFill>
                <a:latin typeface="Dom Casual" charset="0"/>
              </a:rPr>
              <a:t>Se instancia un objeto de tipo tripulante. Se pasan todos los argumentos que requiere el constructor de la clase padre.</a:t>
            </a:r>
          </a:p>
          <a:p>
            <a:pPr marL="0" indent="0" algn="just">
              <a:lnSpc>
                <a:spcPct val="150000"/>
              </a:lnSpc>
              <a:spcBef>
                <a:spcPct val="0"/>
              </a:spcBef>
              <a:buNone/>
            </a:pPr>
            <a:r>
              <a:rPr lang="es-ES_tradnl" altLang="es-MX" sz="1400" dirty="0">
                <a:solidFill>
                  <a:schemeClr val="bg2">
                    <a:lumMod val="10000"/>
                  </a:schemeClr>
                </a:solidFill>
                <a:latin typeface="Dom Casual" charset="0"/>
              </a:rPr>
              <a:t>Mostrar cada cuanto se tiene que renovar la licencia. </a:t>
            </a:r>
          </a:p>
        </p:txBody>
      </p:sp>
    </p:spTree>
    <p:extLst>
      <p:ext uri="{BB962C8B-B14F-4D97-AF65-F5344CB8AC3E}">
        <p14:creationId xmlns:p14="http://schemas.microsoft.com/office/powerpoint/2010/main" val="29702758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Ocultamiento</a:t>
            </a:r>
          </a:p>
        </p:txBody>
      </p:sp>
      <p:sp>
        <p:nvSpPr>
          <p:cNvPr id="8" name="Rectangle 3">
            <a:extLst>
              <a:ext uri="{FF2B5EF4-FFF2-40B4-BE49-F238E27FC236}">
                <a16:creationId xmlns:a16="http://schemas.microsoft.com/office/drawing/2014/main" id="{36965C09-729F-4A40-B173-C14D1DCB7A9A}"/>
              </a:ext>
            </a:extLst>
          </p:cNvPr>
          <p:cNvSpPr txBox="1">
            <a:spLocks noChangeArrowheads="1"/>
          </p:cNvSpPr>
          <p:nvPr/>
        </p:nvSpPr>
        <p:spPr>
          <a:xfrm>
            <a:off x="1475656" y="1268760"/>
            <a:ext cx="6696744" cy="252028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spcBef>
                <a:spcPct val="0"/>
              </a:spcBef>
            </a:pPr>
            <a:endParaRPr lang="es-ES_tradnl" altLang="es-MX" sz="1400" dirty="0">
              <a:solidFill>
                <a:schemeClr val="bg2">
                  <a:lumMod val="10000"/>
                </a:schemeClr>
              </a:solidFill>
              <a:latin typeface="Dom Casual" charset="0"/>
            </a:endParaRPr>
          </a:p>
          <a:p>
            <a:pPr algn="just">
              <a:lnSpc>
                <a:spcPct val="150000"/>
              </a:lnSpc>
              <a:spcBef>
                <a:spcPct val="0"/>
              </a:spcBef>
            </a:pPr>
            <a:r>
              <a:rPr lang="es-ES_tradnl" altLang="es-MX" sz="1400" dirty="0">
                <a:solidFill>
                  <a:schemeClr val="bg2">
                    <a:lumMod val="10000"/>
                  </a:schemeClr>
                </a:solidFill>
                <a:latin typeface="Dom Casual" charset="0"/>
              </a:rPr>
              <a:t>Se </a:t>
            </a:r>
            <a:r>
              <a:rPr lang="es-ES_tradnl" altLang="es-MX" sz="1400" b="1" dirty="0">
                <a:solidFill>
                  <a:schemeClr val="bg2">
                    <a:lumMod val="10000"/>
                  </a:schemeClr>
                </a:solidFill>
                <a:latin typeface="Dom Casual" charset="0"/>
              </a:rPr>
              <a:t>ocultan</a:t>
            </a:r>
            <a:r>
              <a:rPr lang="es-ES_tradnl" altLang="es-MX" sz="1400" dirty="0">
                <a:solidFill>
                  <a:schemeClr val="bg2">
                    <a:lumMod val="10000"/>
                  </a:schemeClr>
                </a:solidFill>
                <a:latin typeface="Dom Casual" charset="0"/>
              </a:rPr>
              <a:t> atributos y métodos que sólo se van a usar dentro de la propia </a:t>
            </a:r>
            <a:r>
              <a:rPr lang="es-ES_tradnl" altLang="es-MX" sz="1400" b="1" dirty="0">
                <a:solidFill>
                  <a:schemeClr val="bg2">
                    <a:lumMod val="10000"/>
                  </a:schemeClr>
                </a:solidFill>
                <a:latin typeface="Dom Casual" charset="0"/>
              </a:rPr>
              <a:t>clase </a:t>
            </a:r>
            <a:r>
              <a:rPr lang="es-ES_tradnl" altLang="es-MX" sz="1400" dirty="0">
                <a:solidFill>
                  <a:schemeClr val="bg2">
                    <a:lumMod val="10000"/>
                  </a:schemeClr>
                </a:solidFill>
                <a:latin typeface="Dom Casual" charset="0"/>
              </a:rPr>
              <a:t>y no desde otros objetos (no deben ser accesibles desde otros objetos). Ejemplo: No queremos que algunos objetos accedan a algún atributo o un método de una clase, para evitar alguna modificación accidental o indebida.</a:t>
            </a:r>
          </a:p>
          <a:p>
            <a:pPr algn="just">
              <a:lnSpc>
                <a:spcPct val="150000"/>
              </a:lnSpc>
              <a:spcBef>
                <a:spcPct val="0"/>
              </a:spcBef>
            </a:pPr>
            <a:r>
              <a:rPr lang="es-ES_tradnl" altLang="es-MX" sz="1400" dirty="0">
                <a:solidFill>
                  <a:schemeClr val="bg2">
                    <a:lumMod val="10000"/>
                  </a:schemeClr>
                </a:solidFill>
                <a:latin typeface="Dom Casual" charset="0"/>
              </a:rPr>
              <a:t>Permite esconder detalles de implementación de los datos.</a:t>
            </a:r>
          </a:p>
          <a:p>
            <a:pPr algn="just">
              <a:lnSpc>
                <a:spcPct val="150000"/>
              </a:lnSpc>
              <a:spcBef>
                <a:spcPct val="0"/>
              </a:spcBef>
            </a:pPr>
            <a:r>
              <a:rPr lang="es-ES_tradnl" altLang="es-MX" sz="1400" dirty="0">
                <a:solidFill>
                  <a:schemeClr val="bg2">
                    <a:lumMod val="10000"/>
                  </a:schemeClr>
                </a:solidFill>
                <a:latin typeface="Dom Casual" charset="0"/>
              </a:rPr>
              <a:t>Evita accesos a los datos de forma accidental o indebida.</a:t>
            </a:r>
          </a:p>
        </p:txBody>
      </p:sp>
      <p:pic>
        <p:nvPicPr>
          <p:cNvPr id="4" name="Imagen 3">
            <a:extLst>
              <a:ext uri="{FF2B5EF4-FFF2-40B4-BE49-F238E27FC236}">
                <a16:creationId xmlns:a16="http://schemas.microsoft.com/office/drawing/2014/main" id="{79E33434-5B23-4640-966C-AD7720B07F21}"/>
              </a:ext>
            </a:extLst>
          </p:cNvPr>
          <p:cNvPicPr>
            <a:picLocks noChangeAspect="1"/>
          </p:cNvPicPr>
          <p:nvPr/>
        </p:nvPicPr>
        <p:blipFill>
          <a:blip r:embed="rId2"/>
          <a:stretch>
            <a:fillRect/>
          </a:stretch>
        </p:blipFill>
        <p:spPr>
          <a:xfrm>
            <a:off x="1753861" y="3853780"/>
            <a:ext cx="6140334" cy="2088232"/>
          </a:xfrm>
          <a:prstGeom prst="rect">
            <a:avLst/>
          </a:prstGeom>
        </p:spPr>
      </p:pic>
    </p:spTree>
    <p:extLst>
      <p:ext uri="{BB962C8B-B14F-4D97-AF65-F5344CB8AC3E}">
        <p14:creationId xmlns:p14="http://schemas.microsoft.com/office/powerpoint/2010/main" val="19437256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390903"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Ocultamiento</a:t>
            </a:r>
          </a:p>
        </p:txBody>
      </p:sp>
      <p:sp>
        <p:nvSpPr>
          <p:cNvPr id="8" name="Rectangle 3">
            <a:extLst>
              <a:ext uri="{FF2B5EF4-FFF2-40B4-BE49-F238E27FC236}">
                <a16:creationId xmlns:a16="http://schemas.microsoft.com/office/drawing/2014/main" id="{36965C09-729F-4A40-B173-C14D1DCB7A9A}"/>
              </a:ext>
            </a:extLst>
          </p:cNvPr>
          <p:cNvSpPr txBox="1">
            <a:spLocks noChangeArrowheads="1"/>
          </p:cNvSpPr>
          <p:nvPr/>
        </p:nvSpPr>
        <p:spPr>
          <a:xfrm>
            <a:off x="1115616" y="1163986"/>
            <a:ext cx="6840760" cy="176095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spcBef>
                <a:spcPct val="0"/>
              </a:spcBef>
            </a:pPr>
            <a:r>
              <a:rPr lang="es-ES_tradnl" altLang="es-MX" sz="1400" dirty="0">
                <a:solidFill>
                  <a:schemeClr val="bg2">
                    <a:lumMod val="10000"/>
                  </a:schemeClr>
                </a:solidFill>
                <a:latin typeface="Dom Casual" charset="0"/>
              </a:rPr>
              <a:t>Tenemos dos clases para un sistema de gestión académica.</a:t>
            </a:r>
          </a:p>
          <a:p>
            <a:pPr algn="just">
              <a:lnSpc>
                <a:spcPct val="150000"/>
              </a:lnSpc>
              <a:spcBef>
                <a:spcPct val="0"/>
              </a:spcBef>
            </a:pPr>
            <a:r>
              <a:rPr lang="es-ES_tradnl" altLang="es-MX" sz="1400" dirty="0">
                <a:solidFill>
                  <a:schemeClr val="bg2">
                    <a:lumMod val="10000"/>
                  </a:schemeClr>
                </a:solidFill>
                <a:latin typeface="Dom Casual" charset="0"/>
              </a:rPr>
              <a:t>Una clase carrera (nombre y una lista de materias) y otra materia (nombre y profesor asignado). El profesor puede pertenecer a una clase empleado o si tenemos una clase profesor o ser simplemente un string.</a:t>
            </a:r>
          </a:p>
          <a:p>
            <a:pPr algn="just">
              <a:lnSpc>
                <a:spcPct val="150000"/>
              </a:lnSpc>
              <a:spcBef>
                <a:spcPct val="0"/>
              </a:spcBef>
            </a:pPr>
            <a:r>
              <a:rPr lang="es-ES_tradnl" altLang="es-MX" sz="1400" dirty="0">
                <a:solidFill>
                  <a:schemeClr val="bg2">
                    <a:lumMod val="10000"/>
                  </a:schemeClr>
                </a:solidFill>
                <a:latin typeface="Dom Casual" charset="0"/>
              </a:rPr>
              <a:t>Una carrera tiene varias materias.</a:t>
            </a:r>
          </a:p>
        </p:txBody>
      </p:sp>
      <p:pic>
        <p:nvPicPr>
          <p:cNvPr id="4" name="Imagen 3">
            <a:extLst>
              <a:ext uri="{FF2B5EF4-FFF2-40B4-BE49-F238E27FC236}">
                <a16:creationId xmlns:a16="http://schemas.microsoft.com/office/drawing/2014/main" id="{79E33434-5B23-4640-966C-AD7720B07F21}"/>
              </a:ext>
            </a:extLst>
          </p:cNvPr>
          <p:cNvPicPr>
            <a:picLocks noChangeAspect="1"/>
          </p:cNvPicPr>
          <p:nvPr/>
        </p:nvPicPr>
        <p:blipFill>
          <a:blip r:embed="rId2"/>
          <a:stretch>
            <a:fillRect/>
          </a:stretch>
        </p:blipFill>
        <p:spPr>
          <a:xfrm>
            <a:off x="1753861" y="3853780"/>
            <a:ext cx="6140334" cy="2088232"/>
          </a:xfrm>
          <a:prstGeom prst="rect">
            <a:avLst/>
          </a:prstGeom>
        </p:spPr>
      </p:pic>
    </p:spTree>
    <p:extLst>
      <p:ext uri="{BB962C8B-B14F-4D97-AF65-F5344CB8AC3E}">
        <p14:creationId xmlns:p14="http://schemas.microsoft.com/office/powerpoint/2010/main" val="36299702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390903"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Ocultamiento</a:t>
            </a:r>
          </a:p>
        </p:txBody>
      </p:sp>
      <p:sp>
        <p:nvSpPr>
          <p:cNvPr id="8" name="Rectangle 3">
            <a:extLst>
              <a:ext uri="{FF2B5EF4-FFF2-40B4-BE49-F238E27FC236}">
                <a16:creationId xmlns:a16="http://schemas.microsoft.com/office/drawing/2014/main" id="{36965C09-729F-4A40-B173-C14D1DCB7A9A}"/>
              </a:ext>
            </a:extLst>
          </p:cNvPr>
          <p:cNvSpPr txBox="1">
            <a:spLocks noChangeArrowheads="1"/>
          </p:cNvSpPr>
          <p:nvPr/>
        </p:nvSpPr>
        <p:spPr>
          <a:xfrm>
            <a:off x="5508104" y="1143002"/>
            <a:ext cx="2952328" cy="82485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spcBef>
                <a:spcPct val="0"/>
              </a:spcBef>
              <a:buNone/>
            </a:pPr>
            <a:r>
              <a:rPr lang="es-ES_tradnl" altLang="es-MX" sz="1400" dirty="0">
                <a:solidFill>
                  <a:schemeClr val="bg2">
                    <a:lumMod val="10000"/>
                  </a:schemeClr>
                </a:solidFill>
                <a:latin typeface="Dom Casual" charset="0"/>
              </a:rPr>
              <a:t>Una carrera tiene varias materias.</a:t>
            </a:r>
          </a:p>
        </p:txBody>
      </p:sp>
      <p:pic>
        <p:nvPicPr>
          <p:cNvPr id="4" name="Imagen 3">
            <a:extLst>
              <a:ext uri="{FF2B5EF4-FFF2-40B4-BE49-F238E27FC236}">
                <a16:creationId xmlns:a16="http://schemas.microsoft.com/office/drawing/2014/main" id="{79E33434-5B23-4640-966C-AD7720B07F21}"/>
              </a:ext>
            </a:extLst>
          </p:cNvPr>
          <p:cNvPicPr>
            <a:picLocks noChangeAspect="1"/>
          </p:cNvPicPr>
          <p:nvPr/>
        </p:nvPicPr>
        <p:blipFill>
          <a:blip r:embed="rId2"/>
          <a:stretch>
            <a:fillRect/>
          </a:stretch>
        </p:blipFill>
        <p:spPr>
          <a:xfrm>
            <a:off x="3805833" y="4978257"/>
            <a:ext cx="4798615" cy="1631934"/>
          </a:xfrm>
          <a:prstGeom prst="rect">
            <a:avLst/>
          </a:prstGeom>
        </p:spPr>
      </p:pic>
      <p:sp>
        <p:nvSpPr>
          <p:cNvPr id="7" name="Rectangle 3">
            <a:extLst>
              <a:ext uri="{FF2B5EF4-FFF2-40B4-BE49-F238E27FC236}">
                <a16:creationId xmlns:a16="http://schemas.microsoft.com/office/drawing/2014/main" id="{D6A72A55-85FE-4C2B-82B2-AFD406A9F2D6}"/>
              </a:ext>
            </a:extLst>
          </p:cNvPr>
          <p:cNvSpPr txBox="1">
            <a:spLocks noChangeArrowheads="1"/>
          </p:cNvSpPr>
          <p:nvPr/>
        </p:nvSpPr>
        <p:spPr>
          <a:xfrm>
            <a:off x="5508104" y="2708920"/>
            <a:ext cx="2592288" cy="100811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spcBef>
                <a:spcPct val="0"/>
              </a:spcBef>
            </a:pPr>
            <a:r>
              <a:rPr lang="es-ES_tradnl" altLang="es-MX" sz="1400" dirty="0">
                <a:solidFill>
                  <a:schemeClr val="bg2">
                    <a:lumMod val="10000"/>
                  </a:schemeClr>
                </a:solidFill>
                <a:latin typeface="Dom Casual" charset="0"/>
              </a:rPr>
              <a:t>Se instancia un objeto de tipo Carrera.</a:t>
            </a:r>
          </a:p>
          <a:p>
            <a:pPr algn="just">
              <a:lnSpc>
                <a:spcPct val="150000"/>
              </a:lnSpc>
              <a:spcBef>
                <a:spcPct val="0"/>
              </a:spcBef>
            </a:pPr>
            <a:r>
              <a:rPr lang="es-ES_tradnl" altLang="es-MX" sz="1400" dirty="0">
                <a:solidFill>
                  <a:schemeClr val="bg2">
                    <a:lumMod val="10000"/>
                  </a:schemeClr>
                </a:solidFill>
                <a:latin typeface="Dom Casual" charset="0"/>
              </a:rPr>
              <a:t>Se instancian tres materias.</a:t>
            </a:r>
          </a:p>
        </p:txBody>
      </p:sp>
      <p:pic>
        <p:nvPicPr>
          <p:cNvPr id="9" name="Imagen 8">
            <a:extLst>
              <a:ext uri="{FF2B5EF4-FFF2-40B4-BE49-F238E27FC236}">
                <a16:creationId xmlns:a16="http://schemas.microsoft.com/office/drawing/2014/main" id="{AA65A25C-A4E2-419A-81ED-CF1DFA925C06}"/>
              </a:ext>
            </a:extLst>
          </p:cNvPr>
          <p:cNvPicPr>
            <a:picLocks noChangeAspect="1"/>
          </p:cNvPicPr>
          <p:nvPr/>
        </p:nvPicPr>
        <p:blipFill>
          <a:blip r:embed="rId3"/>
          <a:stretch>
            <a:fillRect/>
          </a:stretch>
        </p:blipFill>
        <p:spPr>
          <a:xfrm>
            <a:off x="539552" y="1166109"/>
            <a:ext cx="4265124" cy="3789040"/>
          </a:xfrm>
          <a:prstGeom prst="rect">
            <a:avLst/>
          </a:prstGeom>
        </p:spPr>
      </p:pic>
      <p:sp>
        <p:nvSpPr>
          <p:cNvPr id="10" name="Rectangle 3">
            <a:extLst>
              <a:ext uri="{FF2B5EF4-FFF2-40B4-BE49-F238E27FC236}">
                <a16:creationId xmlns:a16="http://schemas.microsoft.com/office/drawing/2014/main" id="{82318719-C5E7-408B-9471-F78CC14F0E6B}"/>
              </a:ext>
            </a:extLst>
          </p:cNvPr>
          <p:cNvSpPr txBox="1">
            <a:spLocks noChangeArrowheads="1"/>
          </p:cNvSpPr>
          <p:nvPr/>
        </p:nvSpPr>
        <p:spPr>
          <a:xfrm>
            <a:off x="5508104" y="4314081"/>
            <a:ext cx="3096344" cy="4320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spcBef>
                <a:spcPct val="0"/>
              </a:spcBef>
            </a:pPr>
            <a:r>
              <a:rPr lang="es-ES_tradnl" altLang="es-MX" sz="1400" dirty="0">
                <a:solidFill>
                  <a:schemeClr val="bg2">
                    <a:lumMod val="10000"/>
                  </a:schemeClr>
                </a:solidFill>
                <a:latin typeface="Dom Casual" charset="0"/>
              </a:rPr>
              <a:t>Ya está instanciado el objeto ing.</a:t>
            </a:r>
          </a:p>
        </p:txBody>
      </p:sp>
    </p:spTree>
    <p:extLst>
      <p:ext uri="{BB962C8B-B14F-4D97-AF65-F5344CB8AC3E}">
        <p14:creationId xmlns:p14="http://schemas.microsoft.com/office/powerpoint/2010/main" val="34626249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390903"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Ocultamiento</a:t>
            </a:r>
          </a:p>
        </p:txBody>
      </p:sp>
      <p:sp>
        <p:nvSpPr>
          <p:cNvPr id="8" name="Rectangle 3">
            <a:extLst>
              <a:ext uri="{FF2B5EF4-FFF2-40B4-BE49-F238E27FC236}">
                <a16:creationId xmlns:a16="http://schemas.microsoft.com/office/drawing/2014/main" id="{36965C09-729F-4A40-B173-C14D1DCB7A9A}"/>
              </a:ext>
            </a:extLst>
          </p:cNvPr>
          <p:cNvSpPr txBox="1">
            <a:spLocks noChangeArrowheads="1"/>
          </p:cNvSpPr>
          <p:nvPr/>
        </p:nvSpPr>
        <p:spPr>
          <a:xfrm>
            <a:off x="5508104" y="1143002"/>
            <a:ext cx="2952328" cy="82485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lnSpc>
                <a:spcPct val="150000"/>
              </a:lnSpc>
              <a:spcBef>
                <a:spcPct val="0"/>
              </a:spcBef>
              <a:buNone/>
            </a:pPr>
            <a:r>
              <a:rPr lang="es-ES_tradnl" altLang="es-MX" sz="1400" dirty="0">
                <a:solidFill>
                  <a:schemeClr val="bg2">
                    <a:lumMod val="10000"/>
                  </a:schemeClr>
                </a:solidFill>
                <a:latin typeface="Dom Casual" charset="0"/>
              </a:rPr>
              <a:t>Vamos a agregar algunas materias dentro de esta lista de materias.</a:t>
            </a:r>
          </a:p>
        </p:txBody>
      </p:sp>
      <p:pic>
        <p:nvPicPr>
          <p:cNvPr id="4" name="Imagen 3">
            <a:extLst>
              <a:ext uri="{FF2B5EF4-FFF2-40B4-BE49-F238E27FC236}">
                <a16:creationId xmlns:a16="http://schemas.microsoft.com/office/drawing/2014/main" id="{79E33434-5B23-4640-966C-AD7720B07F21}"/>
              </a:ext>
            </a:extLst>
          </p:cNvPr>
          <p:cNvPicPr>
            <a:picLocks noChangeAspect="1"/>
          </p:cNvPicPr>
          <p:nvPr/>
        </p:nvPicPr>
        <p:blipFill>
          <a:blip r:embed="rId2"/>
          <a:stretch>
            <a:fillRect/>
          </a:stretch>
        </p:blipFill>
        <p:spPr>
          <a:xfrm>
            <a:off x="3805833" y="4978257"/>
            <a:ext cx="4798615" cy="1631934"/>
          </a:xfrm>
          <a:prstGeom prst="rect">
            <a:avLst/>
          </a:prstGeom>
        </p:spPr>
      </p:pic>
      <p:sp>
        <p:nvSpPr>
          <p:cNvPr id="7" name="Rectangle 3">
            <a:extLst>
              <a:ext uri="{FF2B5EF4-FFF2-40B4-BE49-F238E27FC236}">
                <a16:creationId xmlns:a16="http://schemas.microsoft.com/office/drawing/2014/main" id="{D6A72A55-85FE-4C2B-82B2-AFD406A9F2D6}"/>
              </a:ext>
            </a:extLst>
          </p:cNvPr>
          <p:cNvSpPr txBox="1">
            <a:spLocks noChangeArrowheads="1"/>
          </p:cNvSpPr>
          <p:nvPr/>
        </p:nvSpPr>
        <p:spPr>
          <a:xfrm>
            <a:off x="5475312" y="2780928"/>
            <a:ext cx="2520280" cy="115212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spcBef>
                <a:spcPct val="0"/>
              </a:spcBef>
            </a:pPr>
            <a:r>
              <a:rPr lang="es-ES_tradnl" altLang="es-MX" sz="1400" dirty="0">
                <a:solidFill>
                  <a:schemeClr val="bg2">
                    <a:lumMod val="10000"/>
                  </a:schemeClr>
                </a:solidFill>
                <a:latin typeface="Dom Casual" charset="0"/>
              </a:rPr>
              <a:t>Se instancia un objeto de tipo Carrera.</a:t>
            </a:r>
          </a:p>
          <a:p>
            <a:pPr algn="just">
              <a:lnSpc>
                <a:spcPct val="150000"/>
              </a:lnSpc>
              <a:spcBef>
                <a:spcPct val="0"/>
              </a:spcBef>
            </a:pPr>
            <a:r>
              <a:rPr lang="es-ES_tradnl" altLang="es-MX" sz="1400" dirty="0">
                <a:solidFill>
                  <a:schemeClr val="bg2">
                    <a:lumMod val="10000"/>
                  </a:schemeClr>
                </a:solidFill>
                <a:latin typeface="Dom Casual" charset="0"/>
              </a:rPr>
              <a:t>Se instancian tres materias.</a:t>
            </a:r>
          </a:p>
        </p:txBody>
      </p:sp>
      <p:pic>
        <p:nvPicPr>
          <p:cNvPr id="9" name="Imagen 8">
            <a:extLst>
              <a:ext uri="{FF2B5EF4-FFF2-40B4-BE49-F238E27FC236}">
                <a16:creationId xmlns:a16="http://schemas.microsoft.com/office/drawing/2014/main" id="{AA65A25C-A4E2-419A-81ED-CF1DFA925C06}"/>
              </a:ext>
            </a:extLst>
          </p:cNvPr>
          <p:cNvPicPr>
            <a:picLocks noChangeAspect="1"/>
          </p:cNvPicPr>
          <p:nvPr/>
        </p:nvPicPr>
        <p:blipFill>
          <a:blip r:embed="rId3"/>
          <a:stretch>
            <a:fillRect/>
          </a:stretch>
        </p:blipFill>
        <p:spPr>
          <a:xfrm>
            <a:off x="539552" y="1166109"/>
            <a:ext cx="4265124" cy="3789040"/>
          </a:xfrm>
          <a:prstGeom prst="rect">
            <a:avLst/>
          </a:prstGeom>
        </p:spPr>
      </p:pic>
      <p:sp>
        <p:nvSpPr>
          <p:cNvPr id="10" name="Rectangle 3">
            <a:extLst>
              <a:ext uri="{FF2B5EF4-FFF2-40B4-BE49-F238E27FC236}">
                <a16:creationId xmlns:a16="http://schemas.microsoft.com/office/drawing/2014/main" id="{2F60E99C-C236-4E7D-8511-456C370B8B6C}"/>
              </a:ext>
            </a:extLst>
          </p:cNvPr>
          <p:cNvSpPr txBox="1">
            <a:spLocks noChangeArrowheads="1"/>
          </p:cNvSpPr>
          <p:nvPr/>
        </p:nvSpPr>
        <p:spPr>
          <a:xfrm>
            <a:off x="5508104" y="4314081"/>
            <a:ext cx="3096344" cy="432047"/>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lnSpc>
                <a:spcPct val="150000"/>
              </a:lnSpc>
              <a:spcBef>
                <a:spcPct val="0"/>
              </a:spcBef>
            </a:pPr>
            <a:r>
              <a:rPr lang="es-ES_tradnl" altLang="es-MX" sz="1400" dirty="0">
                <a:solidFill>
                  <a:schemeClr val="bg2">
                    <a:lumMod val="10000"/>
                  </a:schemeClr>
                </a:solidFill>
                <a:latin typeface="Dom Casual" charset="0"/>
              </a:rPr>
              <a:t>Ya está instanciado el objeto ing.</a:t>
            </a:r>
          </a:p>
        </p:txBody>
      </p:sp>
    </p:spTree>
    <p:extLst>
      <p:ext uri="{BB962C8B-B14F-4D97-AF65-F5344CB8AC3E}">
        <p14:creationId xmlns:p14="http://schemas.microsoft.com/office/powerpoint/2010/main" val="9105659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6FAD5A66-1275-42E3-B31D-F3EA5418D37B}"/>
              </a:ext>
            </a:extLst>
          </p:cNvPr>
          <p:cNvPicPr>
            <a:picLocks noChangeAspect="1"/>
          </p:cNvPicPr>
          <p:nvPr/>
        </p:nvPicPr>
        <p:blipFill>
          <a:blip r:embed="rId2"/>
          <a:stretch>
            <a:fillRect/>
          </a:stretch>
        </p:blipFill>
        <p:spPr>
          <a:xfrm>
            <a:off x="1403648" y="1268760"/>
            <a:ext cx="6030357" cy="4968552"/>
          </a:xfrm>
          <a:prstGeom prst="rect">
            <a:avLst/>
          </a:prstGeom>
        </p:spPr>
      </p:pic>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390903"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Ocultamiento</a:t>
            </a:r>
          </a:p>
        </p:txBody>
      </p:sp>
      <p:sp>
        <p:nvSpPr>
          <p:cNvPr id="8" name="Rectangle 3">
            <a:extLst>
              <a:ext uri="{FF2B5EF4-FFF2-40B4-BE49-F238E27FC236}">
                <a16:creationId xmlns:a16="http://schemas.microsoft.com/office/drawing/2014/main" id="{36965C09-729F-4A40-B173-C14D1DCB7A9A}"/>
              </a:ext>
            </a:extLst>
          </p:cNvPr>
          <p:cNvSpPr txBox="1">
            <a:spLocks noChangeArrowheads="1"/>
          </p:cNvSpPr>
          <p:nvPr/>
        </p:nvSpPr>
        <p:spPr>
          <a:xfrm>
            <a:off x="6435050" y="1097869"/>
            <a:ext cx="2376264" cy="391530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Bef>
                <a:spcPct val="0"/>
              </a:spcBef>
              <a:buNone/>
            </a:pPr>
            <a:r>
              <a:rPr lang="es-ES_tradnl" altLang="es-MX" sz="1400" dirty="0">
                <a:solidFill>
                  <a:schemeClr val="bg2">
                    <a:lumMod val="10000"/>
                  </a:schemeClr>
                </a:solidFill>
                <a:latin typeface="Dom Casual" charset="0"/>
              </a:rPr>
              <a:t>Vamos a agregar algunas materias dentro de esta lista. Supongamos que cada materia está compuesta por la clave y el nombre de la materia. Ya que cada materia puede ser impartida a distintas carreras. Por lo que las vamos a agregar como tuplas : (clave, nombre materia). Supongamos que la lista tiene como elementos tuplas.</a:t>
            </a:r>
          </a:p>
          <a:p>
            <a:pPr marL="0" indent="0" algn="just">
              <a:spcBef>
                <a:spcPct val="0"/>
              </a:spcBef>
              <a:buNone/>
            </a:pPr>
            <a:r>
              <a:rPr lang="es-ES_tradnl" altLang="es-MX" sz="1400" dirty="0">
                <a:solidFill>
                  <a:schemeClr val="bg2">
                    <a:lumMod val="10000"/>
                  </a:schemeClr>
                </a:solidFill>
                <a:latin typeface="Dom Casual" charset="0"/>
              </a:rPr>
              <a:t>Dentro de la lista materias agregamos una tupla que tenga clave y nombre de la materia que es un objeto. (objeto  materia). </a:t>
            </a:r>
          </a:p>
        </p:txBody>
      </p:sp>
      <p:sp>
        <p:nvSpPr>
          <p:cNvPr id="2" name="Rectángulo 1">
            <a:extLst>
              <a:ext uri="{FF2B5EF4-FFF2-40B4-BE49-F238E27FC236}">
                <a16:creationId xmlns:a16="http://schemas.microsoft.com/office/drawing/2014/main" id="{203F097B-ADD4-4528-B6C7-4FD95F145EDD}"/>
              </a:ext>
            </a:extLst>
          </p:cNvPr>
          <p:cNvSpPr/>
          <p:nvPr/>
        </p:nvSpPr>
        <p:spPr>
          <a:xfrm>
            <a:off x="2267744" y="1844824"/>
            <a:ext cx="1800200" cy="2880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1985994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70D6554-EA7E-4821-8004-24C435DF036F}"/>
              </a:ext>
            </a:extLst>
          </p:cNvPr>
          <p:cNvPicPr>
            <a:picLocks noChangeAspect="1"/>
          </p:cNvPicPr>
          <p:nvPr/>
        </p:nvPicPr>
        <p:blipFill>
          <a:blip r:embed="rId2"/>
          <a:stretch>
            <a:fillRect/>
          </a:stretch>
        </p:blipFill>
        <p:spPr>
          <a:xfrm>
            <a:off x="1542429" y="1097869"/>
            <a:ext cx="5246587" cy="5177954"/>
          </a:xfrm>
          <a:prstGeom prst="rect">
            <a:avLst/>
          </a:prstGeom>
        </p:spPr>
      </p:pic>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390903"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Ejemplo: Ocultamiento</a:t>
            </a:r>
          </a:p>
        </p:txBody>
      </p:sp>
      <p:sp>
        <p:nvSpPr>
          <p:cNvPr id="8" name="Rectangle 3">
            <a:extLst>
              <a:ext uri="{FF2B5EF4-FFF2-40B4-BE49-F238E27FC236}">
                <a16:creationId xmlns:a16="http://schemas.microsoft.com/office/drawing/2014/main" id="{36965C09-729F-4A40-B173-C14D1DCB7A9A}"/>
              </a:ext>
            </a:extLst>
          </p:cNvPr>
          <p:cNvSpPr txBox="1">
            <a:spLocks noChangeArrowheads="1"/>
          </p:cNvSpPr>
          <p:nvPr/>
        </p:nvSpPr>
        <p:spPr>
          <a:xfrm>
            <a:off x="6413439" y="1143001"/>
            <a:ext cx="2376264" cy="305121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Bef>
                <a:spcPct val="0"/>
              </a:spcBef>
              <a:buNone/>
            </a:pPr>
            <a:r>
              <a:rPr lang="es-ES_tradnl" altLang="es-MX" sz="1400" dirty="0">
                <a:solidFill>
                  <a:schemeClr val="bg2">
                    <a:lumMod val="10000"/>
                  </a:schemeClr>
                </a:solidFill>
                <a:latin typeface="Dom Casual" charset="0"/>
              </a:rPr>
              <a:t>El problema es que si queremos crear un diccionario donde la clave sea la clave de la materia y el valor sea el objeto materia. Entonces ahora en lugar de agregar a una lista una tupla, tendríamos que agregar un elemento a un diccionario.</a:t>
            </a:r>
          </a:p>
          <a:p>
            <a:pPr marL="0" indent="0" algn="just">
              <a:spcBef>
                <a:spcPct val="0"/>
              </a:spcBef>
              <a:buNone/>
            </a:pPr>
            <a:r>
              <a:rPr lang="es-ES_tradnl" altLang="es-MX" sz="1400" dirty="0">
                <a:solidFill>
                  <a:schemeClr val="bg2">
                    <a:lumMod val="10000"/>
                  </a:schemeClr>
                </a:solidFill>
                <a:latin typeface="Dom Casual" charset="0"/>
              </a:rPr>
              <a:t>Es mejor agregar un método para agregarMateria. Si quisiéramos cambiar la implementación (lista o diccionario) solamente tenemos que cambiar el método agregarMateria.</a:t>
            </a:r>
          </a:p>
          <a:p>
            <a:pPr marL="0" indent="0" algn="just">
              <a:spcBef>
                <a:spcPct val="0"/>
              </a:spcBef>
              <a:buNone/>
            </a:pPr>
            <a:r>
              <a:rPr lang="es-ES_tradnl" altLang="es-MX" sz="1400" dirty="0">
                <a:solidFill>
                  <a:schemeClr val="bg2">
                    <a:lumMod val="10000"/>
                  </a:schemeClr>
                </a:solidFill>
                <a:latin typeface="Dom Casual" charset="0"/>
              </a:rPr>
              <a:t>Al agregar la materia agregamos el  objeto algebra y su clave. Al imprimir el diccionario tenemos la clave y el valor es un objeto Materia (algebra)</a:t>
            </a:r>
          </a:p>
        </p:txBody>
      </p:sp>
      <p:sp>
        <p:nvSpPr>
          <p:cNvPr id="2" name="Rectángulo 1">
            <a:extLst>
              <a:ext uri="{FF2B5EF4-FFF2-40B4-BE49-F238E27FC236}">
                <a16:creationId xmlns:a16="http://schemas.microsoft.com/office/drawing/2014/main" id="{203F097B-ADD4-4528-B6C7-4FD95F145EDD}"/>
              </a:ext>
            </a:extLst>
          </p:cNvPr>
          <p:cNvSpPr/>
          <p:nvPr/>
        </p:nvSpPr>
        <p:spPr>
          <a:xfrm>
            <a:off x="2339752" y="1628800"/>
            <a:ext cx="1800200" cy="216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12732094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70D6554-EA7E-4821-8004-24C435DF036F}"/>
              </a:ext>
            </a:extLst>
          </p:cNvPr>
          <p:cNvPicPr>
            <a:picLocks noChangeAspect="1"/>
          </p:cNvPicPr>
          <p:nvPr/>
        </p:nvPicPr>
        <p:blipFill>
          <a:blip r:embed="rId2"/>
          <a:stretch>
            <a:fillRect/>
          </a:stretch>
        </p:blipFill>
        <p:spPr>
          <a:xfrm>
            <a:off x="1542429" y="1097869"/>
            <a:ext cx="5246587" cy="5177954"/>
          </a:xfrm>
          <a:prstGeom prst="rect">
            <a:avLst/>
          </a:prstGeom>
        </p:spPr>
      </p:pic>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1398800" y="0"/>
            <a:ext cx="7390903" cy="1143001"/>
          </a:xfrm>
        </p:spPr>
        <p:txBody>
          <a:bodyPr>
            <a:normAutofit fontScale="90000"/>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Ocultamiento (getters y setters)</a:t>
            </a:r>
          </a:p>
        </p:txBody>
      </p:sp>
      <p:sp>
        <p:nvSpPr>
          <p:cNvPr id="8" name="Rectangle 3">
            <a:extLst>
              <a:ext uri="{FF2B5EF4-FFF2-40B4-BE49-F238E27FC236}">
                <a16:creationId xmlns:a16="http://schemas.microsoft.com/office/drawing/2014/main" id="{36965C09-729F-4A40-B173-C14D1DCB7A9A}"/>
              </a:ext>
            </a:extLst>
          </p:cNvPr>
          <p:cNvSpPr txBox="1">
            <a:spLocks noChangeArrowheads="1"/>
          </p:cNvSpPr>
          <p:nvPr/>
        </p:nvSpPr>
        <p:spPr>
          <a:xfrm>
            <a:off x="6413439" y="1143001"/>
            <a:ext cx="2376264" cy="305121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Bef>
                <a:spcPct val="0"/>
              </a:spcBef>
              <a:buNone/>
            </a:pPr>
            <a:r>
              <a:rPr lang="es-ES_tradnl" altLang="es-MX" sz="1400" dirty="0">
                <a:solidFill>
                  <a:schemeClr val="bg2">
                    <a:lumMod val="10000"/>
                  </a:schemeClr>
                </a:solidFill>
                <a:latin typeface="Dom Casual" charset="0"/>
              </a:rPr>
              <a:t>El problema es que si queremos crear un diccionario donde la clave sea la clave de la materia y el valor sea el objeto materia. Entonces ahora en lugar de agregar a una lista una tupla, tendríamos que agregar un elemento a un diccionario.</a:t>
            </a:r>
          </a:p>
          <a:p>
            <a:pPr marL="0" indent="0" algn="just">
              <a:spcBef>
                <a:spcPct val="0"/>
              </a:spcBef>
              <a:buNone/>
            </a:pPr>
            <a:r>
              <a:rPr lang="es-ES_tradnl" altLang="es-MX" sz="1400" dirty="0">
                <a:solidFill>
                  <a:schemeClr val="bg2">
                    <a:lumMod val="10000"/>
                  </a:schemeClr>
                </a:solidFill>
                <a:latin typeface="Dom Casual" charset="0"/>
              </a:rPr>
              <a:t>Es mejor agregar un método para agregarMateria. Si quisiéramos cambiar la implementación (lista o diccionario) solamente tenemos que cambiar el método agregarMateria.</a:t>
            </a:r>
          </a:p>
          <a:p>
            <a:pPr marL="0" indent="0" algn="just">
              <a:spcBef>
                <a:spcPct val="0"/>
              </a:spcBef>
              <a:buNone/>
            </a:pPr>
            <a:r>
              <a:rPr lang="es-ES_tradnl" altLang="es-MX" sz="1400" dirty="0">
                <a:solidFill>
                  <a:schemeClr val="bg2">
                    <a:lumMod val="10000"/>
                  </a:schemeClr>
                </a:solidFill>
                <a:latin typeface="Dom Casual" charset="0"/>
              </a:rPr>
              <a:t>Al agregar la materia agregamos el  objeto algebra y su clave. Al imprimir el diccionario tenemos la clave y el valor es un objeto Materia (algebra)</a:t>
            </a:r>
          </a:p>
        </p:txBody>
      </p:sp>
      <p:sp>
        <p:nvSpPr>
          <p:cNvPr id="2" name="Rectángulo 1">
            <a:extLst>
              <a:ext uri="{FF2B5EF4-FFF2-40B4-BE49-F238E27FC236}">
                <a16:creationId xmlns:a16="http://schemas.microsoft.com/office/drawing/2014/main" id="{203F097B-ADD4-4528-B6C7-4FD95F145EDD}"/>
              </a:ext>
            </a:extLst>
          </p:cNvPr>
          <p:cNvSpPr/>
          <p:nvPr/>
        </p:nvSpPr>
        <p:spPr>
          <a:xfrm>
            <a:off x="2339752" y="1628800"/>
            <a:ext cx="1800200" cy="216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20967123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a:extLst>
              <a:ext uri="{FF2B5EF4-FFF2-40B4-BE49-F238E27FC236}">
                <a16:creationId xmlns:a16="http://schemas.microsoft.com/office/drawing/2014/main" id="{DAB08E9E-A027-4C8D-9D6B-FC48C293BDFA}"/>
              </a:ext>
            </a:extLst>
          </p:cNvPr>
          <p:cNvSpPr>
            <a:spLocks noGrp="1" noChangeArrowheads="1"/>
          </p:cNvSpPr>
          <p:nvPr>
            <p:ph type="title"/>
          </p:nvPr>
        </p:nvSpPr>
        <p:spPr>
          <a:xfrm>
            <a:off x="350657" y="188640"/>
            <a:ext cx="8442684" cy="827087"/>
          </a:xfrm>
        </p:spPr>
        <p:txBody>
          <a:bodyPr>
            <a:no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Programación Orientada a Objetos</a:t>
            </a:r>
          </a:p>
        </p:txBody>
      </p:sp>
      <p:sp>
        <p:nvSpPr>
          <p:cNvPr id="414723" name="Rectangle 3">
            <a:extLst>
              <a:ext uri="{FF2B5EF4-FFF2-40B4-BE49-F238E27FC236}">
                <a16:creationId xmlns:a16="http://schemas.microsoft.com/office/drawing/2014/main" id="{4B7C7DA4-8082-4981-8952-AEBE5A5A0D2B}"/>
              </a:ext>
            </a:extLst>
          </p:cNvPr>
          <p:cNvSpPr>
            <a:spLocks noGrp="1" noChangeArrowheads="1"/>
          </p:cNvSpPr>
          <p:nvPr>
            <p:ph type="body" sz="half" idx="1"/>
          </p:nvPr>
        </p:nvSpPr>
        <p:spPr>
          <a:xfrm>
            <a:off x="683568" y="1196752"/>
            <a:ext cx="7704856" cy="3672408"/>
          </a:xfrm>
        </p:spPr>
        <p:txBody>
          <a:bodyPr>
            <a:normAutofit/>
          </a:bodyPr>
          <a:lstStyle/>
          <a:p>
            <a:pPr marL="0" indent="0">
              <a:lnSpc>
                <a:spcPct val="120000"/>
              </a:lnSpc>
              <a:spcBef>
                <a:spcPts val="600"/>
              </a:spcBef>
              <a:buNone/>
            </a:pPr>
            <a:r>
              <a:rPr lang="es-ES_tradnl" altLang="es-MX" sz="2000" dirty="0">
                <a:latin typeface="Dom Casual" charset="0"/>
              </a:rPr>
              <a:t>Los objetos tienen </a:t>
            </a:r>
            <a:r>
              <a:rPr lang="es-ES_tradnl" altLang="es-MX" sz="2000" b="1" dirty="0">
                <a:solidFill>
                  <a:schemeClr val="accent6">
                    <a:lumMod val="75000"/>
                  </a:schemeClr>
                </a:solidFill>
                <a:latin typeface="Dom Casual" charset="0"/>
              </a:rPr>
              <a:t>datos (atributos)</a:t>
            </a:r>
            <a:r>
              <a:rPr lang="es-ES_tradnl" altLang="es-MX" sz="2000" dirty="0">
                <a:solidFill>
                  <a:schemeClr val="accent6">
                    <a:lumMod val="75000"/>
                  </a:schemeClr>
                </a:solidFill>
                <a:latin typeface="Dom Casual" charset="0"/>
              </a:rPr>
              <a:t> </a:t>
            </a:r>
            <a:r>
              <a:rPr lang="es-ES_tradnl" altLang="es-MX" sz="2000" dirty="0">
                <a:latin typeface="Dom Casual" charset="0"/>
              </a:rPr>
              <a:t>y </a:t>
            </a:r>
            <a:r>
              <a:rPr lang="es-ES_tradnl" altLang="es-MX" sz="2000" b="1" dirty="0">
                <a:solidFill>
                  <a:schemeClr val="accent6">
                    <a:lumMod val="75000"/>
                  </a:schemeClr>
                </a:solidFill>
                <a:latin typeface="Dom Casual" charset="0"/>
              </a:rPr>
              <a:t>métodos.</a:t>
            </a:r>
          </a:p>
          <a:p>
            <a:pPr>
              <a:lnSpc>
                <a:spcPct val="120000"/>
              </a:lnSpc>
              <a:buFontTx/>
              <a:buNone/>
            </a:pPr>
            <a:r>
              <a:rPr lang="es-ES_tradnl" altLang="es-MX" sz="2000" dirty="0">
                <a:latin typeface="Dom Casual" charset="0"/>
              </a:rPr>
              <a:t>Los objetos de la misma clase tienen los mismos </a:t>
            </a:r>
            <a:r>
              <a:rPr lang="es-ES_tradnl" altLang="es-MX" sz="2000" b="1" dirty="0">
                <a:latin typeface="Dom Casual" charset="0"/>
              </a:rPr>
              <a:t>atributos</a:t>
            </a:r>
            <a:r>
              <a:rPr lang="es-ES_tradnl" altLang="es-MX" sz="2000" dirty="0">
                <a:latin typeface="Dom Casual" charset="0"/>
              </a:rPr>
              <a:t> y </a:t>
            </a:r>
            <a:r>
              <a:rPr lang="es-ES_tradnl" altLang="es-MX" sz="2000" b="1" dirty="0">
                <a:latin typeface="Dom Casual" charset="0"/>
              </a:rPr>
              <a:t>métodos.</a:t>
            </a:r>
          </a:p>
          <a:p>
            <a:pPr>
              <a:lnSpc>
                <a:spcPct val="120000"/>
              </a:lnSpc>
              <a:buFontTx/>
              <a:buNone/>
            </a:pPr>
            <a:r>
              <a:rPr lang="es-ES_tradnl" altLang="es-MX" sz="2000" dirty="0">
                <a:latin typeface="Dom Casual" charset="0"/>
              </a:rPr>
              <a:t>Los objetos envían y reciben mensajes para invocar acciones.</a:t>
            </a:r>
          </a:p>
        </p:txBody>
      </p:sp>
      <p:pic>
        <p:nvPicPr>
          <p:cNvPr id="6" name="Imagen 5" descr="Diagrama&#10;&#10;Descripción generada automáticamente">
            <a:extLst>
              <a:ext uri="{FF2B5EF4-FFF2-40B4-BE49-F238E27FC236}">
                <a16:creationId xmlns:a16="http://schemas.microsoft.com/office/drawing/2014/main" id="{3954CB45-8484-4905-A209-8E1A88E125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688" y="2852936"/>
            <a:ext cx="5904656" cy="3709513"/>
          </a:xfrm>
          <a:prstGeom prst="rect">
            <a:avLst/>
          </a:prstGeom>
        </p:spPr>
      </p:pic>
    </p:spTree>
    <p:extLst>
      <p:ext uri="{BB962C8B-B14F-4D97-AF65-F5344CB8AC3E}">
        <p14:creationId xmlns:p14="http://schemas.microsoft.com/office/powerpoint/2010/main" val="219328985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1398800" y="0"/>
            <a:ext cx="7390903"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Polimorfismo</a:t>
            </a:r>
          </a:p>
        </p:txBody>
      </p:sp>
      <p:pic>
        <p:nvPicPr>
          <p:cNvPr id="5" name="Imagen 4">
            <a:extLst>
              <a:ext uri="{FF2B5EF4-FFF2-40B4-BE49-F238E27FC236}">
                <a16:creationId xmlns:a16="http://schemas.microsoft.com/office/drawing/2014/main" id="{6C925EF2-A16B-4A9B-B677-2BC0A2DAD365}"/>
              </a:ext>
            </a:extLst>
          </p:cNvPr>
          <p:cNvPicPr>
            <a:picLocks noChangeAspect="1"/>
          </p:cNvPicPr>
          <p:nvPr/>
        </p:nvPicPr>
        <p:blipFill>
          <a:blip r:embed="rId2"/>
          <a:stretch>
            <a:fillRect/>
          </a:stretch>
        </p:blipFill>
        <p:spPr>
          <a:xfrm>
            <a:off x="1195941" y="3645024"/>
            <a:ext cx="2114550" cy="2447925"/>
          </a:xfrm>
          <a:prstGeom prst="rect">
            <a:avLst/>
          </a:prstGeom>
        </p:spPr>
      </p:pic>
      <p:pic>
        <p:nvPicPr>
          <p:cNvPr id="9" name="Imagen 8">
            <a:extLst>
              <a:ext uri="{FF2B5EF4-FFF2-40B4-BE49-F238E27FC236}">
                <a16:creationId xmlns:a16="http://schemas.microsoft.com/office/drawing/2014/main" id="{2CC9B7DF-8D10-40D7-833F-82C8B99189B7}"/>
              </a:ext>
            </a:extLst>
          </p:cNvPr>
          <p:cNvPicPr>
            <a:picLocks noChangeAspect="1"/>
          </p:cNvPicPr>
          <p:nvPr/>
        </p:nvPicPr>
        <p:blipFill>
          <a:blip r:embed="rId3"/>
          <a:stretch>
            <a:fillRect/>
          </a:stretch>
        </p:blipFill>
        <p:spPr>
          <a:xfrm>
            <a:off x="1195941" y="1108601"/>
            <a:ext cx="6876256" cy="2354799"/>
          </a:xfrm>
          <a:prstGeom prst="rect">
            <a:avLst/>
          </a:prstGeom>
        </p:spPr>
      </p:pic>
    </p:spTree>
    <p:extLst>
      <p:ext uri="{BB962C8B-B14F-4D97-AF65-F5344CB8AC3E}">
        <p14:creationId xmlns:p14="http://schemas.microsoft.com/office/powerpoint/2010/main" val="4278940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1398800" y="0"/>
            <a:ext cx="7390903"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Polimorfismo</a:t>
            </a:r>
          </a:p>
        </p:txBody>
      </p:sp>
      <p:sp>
        <p:nvSpPr>
          <p:cNvPr id="8" name="Rectangle 3">
            <a:extLst>
              <a:ext uri="{FF2B5EF4-FFF2-40B4-BE49-F238E27FC236}">
                <a16:creationId xmlns:a16="http://schemas.microsoft.com/office/drawing/2014/main" id="{36965C09-729F-4A40-B173-C14D1DCB7A9A}"/>
              </a:ext>
            </a:extLst>
          </p:cNvPr>
          <p:cNvSpPr txBox="1">
            <a:spLocks noChangeArrowheads="1"/>
          </p:cNvSpPr>
          <p:nvPr/>
        </p:nvSpPr>
        <p:spPr>
          <a:xfrm>
            <a:off x="899592" y="1127762"/>
            <a:ext cx="7890111" cy="3051212"/>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spcBef>
                <a:spcPct val="0"/>
              </a:spcBef>
            </a:pPr>
            <a:r>
              <a:rPr lang="es-ES_tradnl" altLang="es-MX" sz="2000" dirty="0">
                <a:solidFill>
                  <a:schemeClr val="bg2">
                    <a:lumMod val="10000"/>
                  </a:schemeClr>
                </a:solidFill>
                <a:latin typeface="Dom Casual" charset="0"/>
              </a:rPr>
              <a:t>En cuanto a la herencia de clases, se puede decir que un mismo objeto puede tomar “varias formas” o ser de distintos tipos: heredando de una superclase, implementando una interfaz…</a:t>
            </a:r>
          </a:p>
          <a:p>
            <a:pPr algn="just">
              <a:spcBef>
                <a:spcPct val="0"/>
              </a:spcBef>
            </a:pPr>
            <a:r>
              <a:rPr lang="es-ES_tradnl" altLang="es-MX" sz="2000" dirty="0">
                <a:solidFill>
                  <a:schemeClr val="bg2">
                    <a:lumMod val="10000"/>
                  </a:schemeClr>
                </a:solidFill>
                <a:latin typeface="Dom Casual" charset="0"/>
              </a:rPr>
              <a:t>Un mismo método puede tomar “varias formas”: puede reimplementarse en una subclase, o puede reescribirse con distintos parámetros y valor de retorno.</a:t>
            </a:r>
          </a:p>
          <a:p>
            <a:pPr algn="just">
              <a:spcBef>
                <a:spcPct val="0"/>
              </a:spcBef>
            </a:pPr>
            <a:r>
              <a:rPr lang="es-ES_tradnl" altLang="es-MX" sz="2000" dirty="0">
                <a:solidFill>
                  <a:schemeClr val="bg2">
                    <a:lumMod val="10000"/>
                  </a:schemeClr>
                </a:solidFill>
                <a:latin typeface="Dom Casual" charset="0"/>
              </a:rPr>
              <a:t>Sobreescritura de métodos.</a:t>
            </a:r>
          </a:p>
        </p:txBody>
      </p:sp>
      <p:pic>
        <p:nvPicPr>
          <p:cNvPr id="5" name="Imagen 4">
            <a:extLst>
              <a:ext uri="{FF2B5EF4-FFF2-40B4-BE49-F238E27FC236}">
                <a16:creationId xmlns:a16="http://schemas.microsoft.com/office/drawing/2014/main" id="{6C925EF2-A16B-4A9B-B677-2BC0A2DAD365}"/>
              </a:ext>
            </a:extLst>
          </p:cNvPr>
          <p:cNvPicPr>
            <a:picLocks noChangeAspect="1"/>
          </p:cNvPicPr>
          <p:nvPr/>
        </p:nvPicPr>
        <p:blipFill>
          <a:blip r:embed="rId2"/>
          <a:stretch>
            <a:fillRect/>
          </a:stretch>
        </p:blipFill>
        <p:spPr>
          <a:xfrm>
            <a:off x="1187624" y="3429000"/>
            <a:ext cx="2114550" cy="2447925"/>
          </a:xfrm>
          <a:prstGeom prst="rect">
            <a:avLst/>
          </a:prstGeom>
        </p:spPr>
      </p:pic>
    </p:spTree>
    <p:extLst>
      <p:ext uri="{BB962C8B-B14F-4D97-AF65-F5344CB8AC3E}">
        <p14:creationId xmlns:p14="http://schemas.microsoft.com/office/powerpoint/2010/main" val="23641527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1398800" y="0"/>
            <a:ext cx="7390903"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Polimorfismo</a:t>
            </a:r>
          </a:p>
        </p:txBody>
      </p:sp>
      <p:sp>
        <p:nvSpPr>
          <p:cNvPr id="8" name="Rectangle 3">
            <a:extLst>
              <a:ext uri="{FF2B5EF4-FFF2-40B4-BE49-F238E27FC236}">
                <a16:creationId xmlns:a16="http://schemas.microsoft.com/office/drawing/2014/main" id="{36965C09-729F-4A40-B173-C14D1DCB7A9A}"/>
              </a:ext>
            </a:extLst>
          </p:cNvPr>
          <p:cNvSpPr txBox="1">
            <a:spLocks noChangeArrowheads="1"/>
          </p:cNvSpPr>
          <p:nvPr/>
        </p:nvSpPr>
        <p:spPr>
          <a:xfrm>
            <a:off x="899592" y="1127762"/>
            <a:ext cx="7890111" cy="114300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spcBef>
                <a:spcPct val="0"/>
              </a:spcBef>
            </a:pPr>
            <a:r>
              <a:rPr lang="es-ES_tradnl" altLang="es-MX" sz="2000" dirty="0">
                <a:solidFill>
                  <a:schemeClr val="bg2">
                    <a:lumMod val="10000"/>
                  </a:schemeClr>
                </a:solidFill>
                <a:latin typeface="Dom Casual" charset="0"/>
              </a:rPr>
              <a:t>En cuanto a la </a:t>
            </a:r>
            <a:r>
              <a:rPr lang="es-ES_tradnl" altLang="es-MX" sz="2000" b="1" dirty="0">
                <a:solidFill>
                  <a:schemeClr val="bg2">
                    <a:lumMod val="10000"/>
                  </a:schemeClr>
                </a:solidFill>
                <a:latin typeface="Dom Casual" charset="0"/>
              </a:rPr>
              <a:t>herencia de clases</a:t>
            </a:r>
            <a:r>
              <a:rPr lang="es-ES_tradnl" altLang="es-MX" sz="2000" dirty="0">
                <a:solidFill>
                  <a:schemeClr val="bg2">
                    <a:lumMod val="10000"/>
                  </a:schemeClr>
                </a:solidFill>
                <a:latin typeface="Dom Casual" charset="0"/>
              </a:rPr>
              <a:t>, se puede decir que un mismo objeto puede “varias formas” o ser de distintos tipos: heredando de una superclase, implementando una interfaz…</a:t>
            </a:r>
          </a:p>
        </p:txBody>
      </p:sp>
      <p:pic>
        <p:nvPicPr>
          <p:cNvPr id="5" name="Imagen 4">
            <a:extLst>
              <a:ext uri="{FF2B5EF4-FFF2-40B4-BE49-F238E27FC236}">
                <a16:creationId xmlns:a16="http://schemas.microsoft.com/office/drawing/2014/main" id="{6C925EF2-A16B-4A9B-B677-2BC0A2DAD365}"/>
              </a:ext>
            </a:extLst>
          </p:cNvPr>
          <p:cNvPicPr>
            <a:picLocks noChangeAspect="1"/>
          </p:cNvPicPr>
          <p:nvPr/>
        </p:nvPicPr>
        <p:blipFill>
          <a:blip r:embed="rId2"/>
          <a:stretch>
            <a:fillRect/>
          </a:stretch>
        </p:blipFill>
        <p:spPr>
          <a:xfrm>
            <a:off x="5364088" y="3789040"/>
            <a:ext cx="2114550" cy="2447925"/>
          </a:xfrm>
          <a:prstGeom prst="rect">
            <a:avLst/>
          </a:prstGeom>
        </p:spPr>
      </p:pic>
      <p:sp>
        <p:nvSpPr>
          <p:cNvPr id="7" name="Rectangle 3">
            <a:extLst>
              <a:ext uri="{FF2B5EF4-FFF2-40B4-BE49-F238E27FC236}">
                <a16:creationId xmlns:a16="http://schemas.microsoft.com/office/drawing/2014/main" id="{4B3F6F5C-939C-423A-BC82-B5B2FB5D0E22}"/>
              </a:ext>
            </a:extLst>
          </p:cNvPr>
          <p:cNvSpPr txBox="1">
            <a:spLocks noChangeArrowheads="1"/>
          </p:cNvSpPr>
          <p:nvPr/>
        </p:nvSpPr>
        <p:spPr>
          <a:xfrm>
            <a:off x="827584" y="2324014"/>
            <a:ext cx="3600400" cy="255477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spcBef>
                <a:spcPct val="0"/>
              </a:spcBef>
            </a:pPr>
            <a:r>
              <a:rPr lang="es-ES_tradnl" altLang="es-MX" sz="1600" dirty="0">
                <a:solidFill>
                  <a:schemeClr val="bg2">
                    <a:lumMod val="10000"/>
                  </a:schemeClr>
                </a:solidFill>
                <a:latin typeface="Dom Casual" charset="0"/>
              </a:rPr>
              <a:t>Ejemplo: Un sistema de gestión de recursos humanos</a:t>
            </a:r>
          </a:p>
          <a:p>
            <a:pPr marL="0" indent="0" algn="just">
              <a:spcBef>
                <a:spcPct val="0"/>
              </a:spcBef>
              <a:buNone/>
            </a:pPr>
            <a:r>
              <a:rPr lang="es-ES_tradnl" altLang="es-MX" sz="1600" dirty="0">
                <a:solidFill>
                  <a:schemeClr val="bg2">
                    <a:lumMod val="10000"/>
                  </a:schemeClr>
                </a:solidFill>
                <a:latin typeface="Dom Casual" charset="0"/>
              </a:rPr>
              <a:t>2 clases</a:t>
            </a:r>
          </a:p>
          <a:p>
            <a:pPr marL="0" indent="0" algn="just">
              <a:spcBef>
                <a:spcPct val="0"/>
              </a:spcBef>
              <a:buNone/>
            </a:pPr>
            <a:r>
              <a:rPr lang="es-ES_tradnl" altLang="es-MX" sz="1600" dirty="0">
                <a:solidFill>
                  <a:schemeClr val="bg2">
                    <a:lumMod val="10000"/>
                  </a:schemeClr>
                </a:solidFill>
                <a:latin typeface="Dom Casual" charset="0"/>
              </a:rPr>
              <a:t>Clase Empleado (Super clase)</a:t>
            </a:r>
          </a:p>
          <a:p>
            <a:pPr marL="0" indent="0" algn="just">
              <a:spcBef>
                <a:spcPct val="0"/>
              </a:spcBef>
              <a:buNone/>
            </a:pPr>
            <a:r>
              <a:rPr lang="es-ES_tradnl" altLang="es-MX" sz="1600" dirty="0">
                <a:solidFill>
                  <a:schemeClr val="bg2">
                    <a:lumMod val="10000"/>
                  </a:schemeClr>
                </a:solidFill>
                <a:latin typeface="Dom Casual" charset="0"/>
              </a:rPr>
              <a:t>Clase Gerente (Sub clase) que hereda de la clase Empleado.</a:t>
            </a:r>
          </a:p>
          <a:p>
            <a:pPr marL="0" indent="0" algn="just">
              <a:spcBef>
                <a:spcPct val="0"/>
              </a:spcBef>
              <a:buNone/>
            </a:pPr>
            <a:r>
              <a:rPr lang="es-ES_tradnl" altLang="es-MX" sz="1600" dirty="0">
                <a:solidFill>
                  <a:schemeClr val="bg2">
                    <a:lumMod val="10000"/>
                  </a:schemeClr>
                </a:solidFill>
                <a:latin typeface="Dom Casual" charset="0"/>
              </a:rPr>
              <a:t>Un objeto de la clase gerente, que es una instancia de la clase gerente va a ser de tipo Gerente pero también sería de tipo Empleado.</a:t>
            </a:r>
          </a:p>
          <a:p>
            <a:pPr marL="0" indent="0" algn="just">
              <a:spcBef>
                <a:spcPct val="0"/>
              </a:spcBef>
              <a:buNone/>
            </a:pPr>
            <a:r>
              <a:rPr lang="es-ES_tradnl" altLang="es-MX" sz="1600" dirty="0">
                <a:solidFill>
                  <a:schemeClr val="bg2">
                    <a:lumMod val="10000"/>
                  </a:schemeClr>
                </a:solidFill>
                <a:latin typeface="Dom Casual" charset="0"/>
              </a:rPr>
              <a:t>A la vez todos los objetos son de una clase object, de la cual heredan todas las clases. Es la clase padre de todas las clases (</a:t>
            </a:r>
            <a:r>
              <a:rPr lang="es-ES_tradnl" altLang="es-MX" sz="1600" b="1" dirty="0">
                <a:solidFill>
                  <a:schemeClr val="bg2">
                    <a:lumMod val="10000"/>
                  </a:schemeClr>
                </a:solidFill>
                <a:latin typeface="Dom Casual" charset="0"/>
              </a:rPr>
              <a:t>class object</a:t>
            </a:r>
            <a:r>
              <a:rPr lang="es-ES_tradnl" altLang="es-MX" sz="1600" dirty="0">
                <a:solidFill>
                  <a:schemeClr val="bg2">
                    <a:lumMod val="10000"/>
                  </a:schemeClr>
                </a:solidFill>
                <a:latin typeface="Dom Casual" charset="0"/>
              </a:rPr>
              <a:t>) tanto de las incluidas en el propio lenguaje, como de las clases que nosotros creamos.</a:t>
            </a:r>
          </a:p>
        </p:txBody>
      </p:sp>
    </p:spTree>
    <p:extLst>
      <p:ext uri="{BB962C8B-B14F-4D97-AF65-F5344CB8AC3E}">
        <p14:creationId xmlns:p14="http://schemas.microsoft.com/office/powerpoint/2010/main" val="251179539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1398800" y="0"/>
            <a:ext cx="7390903"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Polimorfismo</a:t>
            </a:r>
          </a:p>
        </p:txBody>
      </p:sp>
      <p:sp>
        <p:nvSpPr>
          <p:cNvPr id="8" name="Rectangle 3">
            <a:extLst>
              <a:ext uri="{FF2B5EF4-FFF2-40B4-BE49-F238E27FC236}">
                <a16:creationId xmlns:a16="http://schemas.microsoft.com/office/drawing/2014/main" id="{36965C09-729F-4A40-B173-C14D1DCB7A9A}"/>
              </a:ext>
            </a:extLst>
          </p:cNvPr>
          <p:cNvSpPr txBox="1">
            <a:spLocks noChangeArrowheads="1"/>
          </p:cNvSpPr>
          <p:nvPr/>
        </p:nvSpPr>
        <p:spPr>
          <a:xfrm>
            <a:off x="899592" y="1127762"/>
            <a:ext cx="7890111" cy="114300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spcBef>
                <a:spcPct val="0"/>
              </a:spcBef>
            </a:pPr>
            <a:r>
              <a:rPr lang="es-ES_tradnl" altLang="es-MX" sz="2000" dirty="0">
                <a:solidFill>
                  <a:schemeClr val="bg2">
                    <a:lumMod val="10000"/>
                  </a:schemeClr>
                </a:solidFill>
                <a:latin typeface="Dom Casual" charset="0"/>
              </a:rPr>
              <a:t>En cuanto a la herencia de clases, </a:t>
            </a:r>
            <a:r>
              <a:rPr lang="es-ES_tradnl" altLang="es-MX" sz="2000" b="1" dirty="0">
                <a:solidFill>
                  <a:schemeClr val="bg2">
                    <a:lumMod val="10000"/>
                  </a:schemeClr>
                </a:solidFill>
                <a:latin typeface="Dom Casual" charset="0"/>
              </a:rPr>
              <a:t>un mismo objeto puede ser de distintos tipos</a:t>
            </a:r>
            <a:r>
              <a:rPr lang="es-ES_tradnl" altLang="es-MX" sz="2000" dirty="0">
                <a:solidFill>
                  <a:schemeClr val="bg2">
                    <a:lumMod val="10000"/>
                  </a:schemeClr>
                </a:solidFill>
                <a:latin typeface="Dom Casual" charset="0"/>
              </a:rPr>
              <a:t>: heredando de una superclase.</a:t>
            </a:r>
          </a:p>
        </p:txBody>
      </p:sp>
      <p:pic>
        <p:nvPicPr>
          <p:cNvPr id="5" name="Imagen 4">
            <a:extLst>
              <a:ext uri="{FF2B5EF4-FFF2-40B4-BE49-F238E27FC236}">
                <a16:creationId xmlns:a16="http://schemas.microsoft.com/office/drawing/2014/main" id="{6C925EF2-A16B-4A9B-B677-2BC0A2DAD365}"/>
              </a:ext>
            </a:extLst>
          </p:cNvPr>
          <p:cNvPicPr>
            <a:picLocks noChangeAspect="1"/>
          </p:cNvPicPr>
          <p:nvPr/>
        </p:nvPicPr>
        <p:blipFill>
          <a:blip r:embed="rId2"/>
          <a:stretch>
            <a:fillRect/>
          </a:stretch>
        </p:blipFill>
        <p:spPr>
          <a:xfrm>
            <a:off x="5364088" y="3789040"/>
            <a:ext cx="2114550" cy="2447925"/>
          </a:xfrm>
          <a:prstGeom prst="rect">
            <a:avLst/>
          </a:prstGeom>
        </p:spPr>
      </p:pic>
      <p:sp>
        <p:nvSpPr>
          <p:cNvPr id="7" name="Rectangle 3">
            <a:extLst>
              <a:ext uri="{FF2B5EF4-FFF2-40B4-BE49-F238E27FC236}">
                <a16:creationId xmlns:a16="http://schemas.microsoft.com/office/drawing/2014/main" id="{4B3F6F5C-939C-423A-BC82-B5B2FB5D0E22}"/>
              </a:ext>
            </a:extLst>
          </p:cNvPr>
          <p:cNvSpPr txBox="1">
            <a:spLocks noChangeArrowheads="1"/>
          </p:cNvSpPr>
          <p:nvPr/>
        </p:nvSpPr>
        <p:spPr>
          <a:xfrm>
            <a:off x="1398800" y="2038737"/>
            <a:ext cx="3600400" cy="2554775"/>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just">
              <a:spcBef>
                <a:spcPct val="0"/>
              </a:spcBef>
            </a:pPr>
            <a:endParaRPr lang="es-ES_tradnl" altLang="es-MX" sz="1600" dirty="0">
              <a:solidFill>
                <a:schemeClr val="bg2">
                  <a:lumMod val="10000"/>
                </a:schemeClr>
              </a:solidFill>
              <a:latin typeface="Dom Casual" charset="0"/>
            </a:endParaRPr>
          </a:p>
          <a:p>
            <a:pPr algn="just">
              <a:spcBef>
                <a:spcPct val="0"/>
              </a:spcBef>
            </a:pPr>
            <a:r>
              <a:rPr lang="es-ES_tradnl" altLang="es-MX" sz="1600" dirty="0">
                <a:solidFill>
                  <a:schemeClr val="bg2">
                    <a:lumMod val="10000"/>
                  </a:schemeClr>
                </a:solidFill>
                <a:latin typeface="Dom Casual" charset="0"/>
              </a:rPr>
              <a:t>Un objeto de la clase gerente, que es una instancia de la clase gerente va a ser de tipo Gerente pero también sería de tipo Empleado.</a:t>
            </a:r>
          </a:p>
          <a:p>
            <a:pPr algn="just">
              <a:spcBef>
                <a:spcPct val="0"/>
              </a:spcBef>
            </a:pPr>
            <a:r>
              <a:rPr lang="es-ES_tradnl" altLang="es-MX" sz="1600" dirty="0">
                <a:solidFill>
                  <a:schemeClr val="bg2">
                    <a:lumMod val="10000"/>
                  </a:schemeClr>
                </a:solidFill>
                <a:latin typeface="Dom Casual" charset="0"/>
              </a:rPr>
              <a:t>Porque puede ser un objeto de su tipo más específico (Gerente), pero también es un objeto de su tipo más general (Empleado).</a:t>
            </a:r>
          </a:p>
        </p:txBody>
      </p:sp>
    </p:spTree>
    <p:extLst>
      <p:ext uri="{BB962C8B-B14F-4D97-AF65-F5344CB8AC3E}">
        <p14:creationId xmlns:p14="http://schemas.microsoft.com/office/powerpoint/2010/main" val="166656689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1398800" y="0"/>
            <a:ext cx="7390903"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Polimorfismo</a:t>
            </a:r>
          </a:p>
        </p:txBody>
      </p:sp>
      <p:pic>
        <p:nvPicPr>
          <p:cNvPr id="5" name="Imagen 4">
            <a:extLst>
              <a:ext uri="{FF2B5EF4-FFF2-40B4-BE49-F238E27FC236}">
                <a16:creationId xmlns:a16="http://schemas.microsoft.com/office/drawing/2014/main" id="{6C925EF2-A16B-4A9B-B677-2BC0A2DAD365}"/>
              </a:ext>
            </a:extLst>
          </p:cNvPr>
          <p:cNvPicPr>
            <a:picLocks noChangeAspect="1"/>
          </p:cNvPicPr>
          <p:nvPr/>
        </p:nvPicPr>
        <p:blipFill>
          <a:blip r:embed="rId2"/>
          <a:stretch>
            <a:fillRect/>
          </a:stretch>
        </p:blipFill>
        <p:spPr>
          <a:xfrm>
            <a:off x="5364088" y="3789040"/>
            <a:ext cx="2114550" cy="2447925"/>
          </a:xfrm>
          <a:prstGeom prst="rect">
            <a:avLst/>
          </a:prstGeom>
        </p:spPr>
      </p:pic>
      <p:sp>
        <p:nvSpPr>
          <p:cNvPr id="7" name="Rectangle 3">
            <a:extLst>
              <a:ext uri="{FF2B5EF4-FFF2-40B4-BE49-F238E27FC236}">
                <a16:creationId xmlns:a16="http://schemas.microsoft.com/office/drawing/2014/main" id="{4B3F6F5C-939C-423A-BC82-B5B2FB5D0E22}"/>
              </a:ext>
            </a:extLst>
          </p:cNvPr>
          <p:cNvSpPr txBox="1">
            <a:spLocks noChangeArrowheads="1"/>
          </p:cNvSpPr>
          <p:nvPr/>
        </p:nvSpPr>
        <p:spPr>
          <a:xfrm>
            <a:off x="755576" y="2060848"/>
            <a:ext cx="3600400" cy="4032448"/>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just">
              <a:spcBef>
                <a:spcPct val="0"/>
              </a:spcBef>
              <a:buNone/>
            </a:pPr>
            <a:r>
              <a:rPr lang="es-ES_tradnl" altLang="es-MX" sz="1600" b="1" dirty="0">
                <a:solidFill>
                  <a:schemeClr val="bg2">
                    <a:lumMod val="10000"/>
                  </a:schemeClr>
                </a:solidFill>
                <a:latin typeface="Dom Casual" charset="0"/>
              </a:rPr>
              <a:t>Ejemplo: </a:t>
            </a:r>
            <a:r>
              <a:rPr lang="es-ES_tradnl" altLang="es-MX" sz="1600" dirty="0">
                <a:solidFill>
                  <a:schemeClr val="bg2">
                    <a:lumMod val="10000"/>
                  </a:schemeClr>
                </a:solidFill>
                <a:latin typeface="Dom Casual" charset="0"/>
              </a:rPr>
              <a:t>Un sistema de gestión de recursos humanos</a:t>
            </a:r>
          </a:p>
          <a:p>
            <a:pPr algn="just">
              <a:spcBef>
                <a:spcPct val="0"/>
              </a:spcBef>
            </a:pPr>
            <a:endParaRPr lang="es-ES_tradnl" altLang="es-MX" sz="1600" dirty="0">
              <a:solidFill>
                <a:schemeClr val="bg2">
                  <a:lumMod val="10000"/>
                </a:schemeClr>
              </a:solidFill>
              <a:latin typeface="Dom Casual" charset="0"/>
            </a:endParaRPr>
          </a:p>
          <a:p>
            <a:pPr algn="just">
              <a:spcBef>
                <a:spcPct val="0"/>
              </a:spcBef>
            </a:pPr>
            <a:r>
              <a:rPr lang="es-ES_tradnl" altLang="es-MX" sz="1600" dirty="0">
                <a:solidFill>
                  <a:schemeClr val="bg2">
                    <a:lumMod val="10000"/>
                  </a:schemeClr>
                </a:solidFill>
                <a:latin typeface="Dom Casual" charset="0"/>
              </a:rPr>
              <a:t>Porque a pesar de que la clase hija, hereda todos los métodos de la clase padre, podría darse el caso de que la clase hija reimplemente uno de esos métodos (los sobrescriba)</a:t>
            </a:r>
          </a:p>
          <a:p>
            <a:pPr algn="just">
              <a:spcBef>
                <a:spcPct val="0"/>
              </a:spcBef>
            </a:pPr>
            <a:r>
              <a:rPr lang="es-ES_tradnl" altLang="es-MX" sz="1600" dirty="0">
                <a:solidFill>
                  <a:schemeClr val="bg2">
                    <a:lumMod val="10000"/>
                  </a:schemeClr>
                </a:solidFill>
                <a:latin typeface="Dom Casual" charset="0"/>
              </a:rPr>
              <a:t>Entonces cuando tengamos un objeto de tipo Gerente y llamemos al método calcular sueldo se va a estar usando la versión calcularSueldo de la clase Gerente, la versión reescrita y no el calcular sueldo de la clase padre.</a:t>
            </a:r>
          </a:p>
          <a:p>
            <a:pPr algn="just">
              <a:spcBef>
                <a:spcPct val="0"/>
              </a:spcBef>
            </a:pPr>
            <a:endParaRPr lang="es-ES_tradnl" altLang="es-MX" sz="1600" dirty="0">
              <a:solidFill>
                <a:schemeClr val="bg2">
                  <a:lumMod val="10000"/>
                </a:schemeClr>
              </a:solidFill>
              <a:latin typeface="Dom Casual" charset="0"/>
            </a:endParaRPr>
          </a:p>
        </p:txBody>
      </p:sp>
      <p:sp>
        <p:nvSpPr>
          <p:cNvPr id="9" name="CuadroTexto 8">
            <a:extLst>
              <a:ext uri="{FF2B5EF4-FFF2-40B4-BE49-F238E27FC236}">
                <a16:creationId xmlns:a16="http://schemas.microsoft.com/office/drawing/2014/main" id="{9EC34A6F-60E9-4E7C-B2DF-462B189806A2}"/>
              </a:ext>
            </a:extLst>
          </p:cNvPr>
          <p:cNvSpPr txBox="1"/>
          <p:nvPr/>
        </p:nvSpPr>
        <p:spPr>
          <a:xfrm>
            <a:off x="755576" y="1154738"/>
            <a:ext cx="7746329" cy="923330"/>
          </a:xfrm>
          <a:prstGeom prst="rect">
            <a:avLst/>
          </a:prstGeom>
          <a:noFill/>
        </p:spPr>
        <p:txBody>
          <a:bodyPr wrap="square">
            <a:spAutoFit/>
          </a:bodyPr>
          <a:lstStyle/>
          <a:p>
            <a:pPr algn="just">
              <a:spcBef>
                <a:spcPct val="0"/>
              </a:spcBef>
            </a:pPr>
            <a:r>
              <a:rPr lang="es-ES_tradnl" altLang="es-MX" sz="1800" dirty="0">
                <a:solidFill>
                  <a:schemeClr val="bg2">
                    <a:lumMod val="10000"/>
                  </a:schemeClr>
                </a:solidFill>
                <a:latin typeface="Dom Casual" charset="0"/>
              </a:rPr>
              <a:t>Un mismo método (dentro de un objeto o una clase) puede tomar “varias formas”: puede reimplementarse en una subclase, o puede reescribirse con distintos parámetros y valor de retorno.</a:t>
            </a:r>
          </a:p>
        </p:txBody>
      </p:sp>
    </p:spTree>
    <p:extLst>
      <p:ext uri="{BB962C8B-B14F-4D97-AF65-F5344CB8AC3E}">
        <p14:creationId xmlns:p14="http://schemas.microsoft.com/office/powerpoint/2010/main" val="8497942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1398800" y="0"/>
            <a:ext cx="7390903"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Polimorfismo</a:t>
            </a:r>
          </a:p>
        </p:txBody>
      </p:sp>
      <p:pic>
        <p:nvPicPr>
          <p:cNvPr id="5" name="Imagen 4">
            <a:extLst>
              <a:ext uri="{FF2B5EF4-FFF2-40B4-BE49-F238E27FC236}">
                <a16:creationId xmlns:a16="http://schemas.microsoft.com/office/drawing/2014/main" id="{6C925EF2-A16B-4A9B-B677-2BC0A2DAD365}"/>
              </a:ext>
            </a:extLst>
          </p:cNvPr>
          <p:cNvPicPr>
            <a:picLocks noChangeAspect="1"/>
          </p:cNvPicPr>
          <p:nvPr/>
        </p:nvPicPr>
        <p:blipFill>
          <a:blip r:embed="rId2"/>
          <a:stretch>
            <a:fillRect/>
          </a:stretch>
        </p:blipFill>
        <p:spPr>
          <a:xfrm>
            <a:off x="6489898" y="908720"/>
            <a:ext cx="2114550" cy="2447925"/>
          </a:xfrm>
          <a:prstGeom prst="rect">
            <a:avLst/>
          </a:prstGeom>
        </p:spPr>
      </p:pic>
      <p:sp>
        <p:nvSpPr>
          <p:cNvPr id="9" name="CuadroTexto 8">
            <a:extLst>
              <a:ext uri="{FF2B5EF4-FFF2-40B4-BE49-F238E27FC236}">
                <a16:creationId xmlns:a16="http://schemas.microsoft.com/office/drawing/2014/main" id="{9EC34A6F-60E9-4E7C-B2DF-462B189806A2}"/>
              </a:ext>
            </a:extLst>
          </p:cNvPr>
          <p:cNvSpPr txBox="1"/>
          <p:nvPr/>
        </p:nvSpPr>
        <p:spPr>
          <a:xfrm>
            <a:off x="539552" y="4265365"/>
            <a:ext cx="7746329" cy="2092881"/>
          </a:xfrm>
          <a:prstGeom prst="rect">
            <a:avLst/>
          </a:prstGeom>
          <a:noFill/>
        </p:spPr>
        <p:txBody>
          <a:bodyPr wrap="square">
            <a:spAutoFit/>
          </a:bodyPr>
          <a:lstStyle/>
          <a:p>
            <a:pPr algn="just">
              <a:spcBef>
                <a:spcPct val="0"/>
              </a:spcBef>
            </a:pPr>
            <a:r>
              <a:rPr lang="es-ES_tradnl" altLang="es-MX" sz="1400" dirty="0">
                <a:solidFill>
                  <a:schemeClr val="bg2">
                    <a:lumMod val="10000"/>
                  </a:schemeClr>
                </a:solidFill>
                <a:latin typeface="Dom Casual" charset="0"/>
              </a:rPr>
              <a:t>Un ejemplo de sobreescritura de métodos:</a:t>
            </a:r>
          </a:p>
          <a:p>
            <a:pPr algn="just">
              <a:spcBef>
                <a:spcPct val="0"/>
              </a:spcBef>
            </a:pPr>
            <a:r>
              <a:rPr lang="es-ES_tradnl" altLang="es-MX" sz="1400" dirty="0">
                <a:solidFill>
                  <a:schemeClr val="bg2">
                    <a:lumMod val="10000"/>
                  </a:schemeClr>
                </a:solidFill>
                <a:latin typeface="Dom Casual" charset="0"/>
              </a:rPr>
              <a:t>La clase Empleado y la clase Gerente que hereda de la clase Empleado.</a:t>
            </a:r>
          </a:p>
          <a:p>
            <a:pPr algn="just">
              <a:spcBef>
                <a:spcPct val="0"/>
              </a:spcBef>
            </a:pPr>
            <a:r>
              <a:rPr lang="es-ES_tradnl" altLang="es-MX" sz="1400" dirty="0">
                <a:solidFill>
                  <a:schemeClr val="bg2">
                    <a:lumMod val="10000"/>
                  </a:schemeClr>
                </a:solidFill>
                <a:latin typeface="Dom Casual" charset="0"/>
              </a:rPr>
              <a:t>La clase Empleado tiene su constructor con determinados atributos y como la clase Gerente no la reimplementa entonces hereda todos estos mismos atributos. La clase empleado tiene su propio calcular sueldo y la clase Gerente tiene su propio método calcular sueldo. De esta manera, si la clase Gerente no tuviera su propio método calcularSueldo heredaría el método calcularSueldo de la clase padre. Pero la clase Gerente tiene su propio método para calcular el sueldo para sus objetos de tipo  Gerente.</a:t>
            </a:r>
          </a:p>
          <a:p>
            <a:pPr algn="just">
              <a:spcBef>
                <a:spcPct val="0"/>
              </a:spcBef>
            </a:pPr>
            <a:endParaRPr lang="es-ES_tradnl" altLang="es-MX" sz="1800" dirty="0">
              <a:solidFill>
                <a:schemeClr val="bg2">
                  <a:lumMod val="10000"/>
                </a:schemeClr>
              </a:solidFill>
              <a:latin typeface="Dom Casual" charset="0"/>
            </a:endParaRPr>
          </a:p>
        </p:txBody>
      </p:sp>
      <p:pic>
        <p:nvPicPr>
          <p:cNvPr id="3" name="Imagen 2">
            <a:extLst>
              <a:ext uri="{FF2B5EF4-FFF2-40B4-BE49-F238E27FC236}">
                <a16:creationId xmlns:a16="http://schemas.microsoft.com/office/drawing/2014/main" id="{C660170A-BAD3-4C72-9D1B-21702F3130A7}"/>
              </a:ext>
            </a:extLst>
          </p:cNvPr>
          <p:cNvPicPr>
            <a:picLocks noChangeAspect="1"/>
          </p:cNvPicPr>
          <p:nvPr/>
        </p:nvPicPr>
        <p:blipFill>
          <a:blip r:embed="rId3"/>
          <a:stretch>
            <a:fillRect/>
          </a:stretch>
        </p:blipFill>
        <p:spPr>
          <a:xfrm>
            <a:off x="539552" y="1154615"/>
            <a:ext cx="3888971" cy="2994465"/>
          </a:xfrm>
          <a:prstGeom prst="rect">
            <a:avLst/>
          </a:prstGeom>
        </p:spPr>
      </p:pic>
    </p:spTree>
    <p:extLst>
      <p:ext uri="{BB962C8B-B14F-4D97-AF65-F5344CB8AC3E}">
        <p14:creationId xmlns:p14="http://schemas.microsoft.com/office/powerpoint/2010/main" val="29529121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9" name="Rectangle 3">
            <a:extLst>
              <a:ext uri="{FF2B5EF4-FFF2-40B4-BE49-F238E27FC236}">
                <a16:creationId xmlns:a16="http://schemas.microsoft.com/office/drawing/2014/main" id="{A4125395-AC5F-4642-AA8C-D10A69027FDA}"/>
              </a:ext>
            </a:extLst>
          </p:cNvPr>
          <p:cNvSpPr>
            <a:spLocks noGrp="1" noChangeArrowheads="1"/>
          </p:cNvSpPr>
          <p:nvPr>
            <p:ph type="body" sz="half" idx="1"/>
          </p:nvPr>
        </p:nvSpPr>
        <p:spPr>
          <a:xfrm>
            <a:off x="779463" y="1196975"/>
            <a:ext cx="7896993" cy="5112345"/>
          </a:xfrm>
        </p:spPr>
        <p:txBody>
          <a:bodyPr>
            <a:normAutofit/>
          </a:bodyPr>
          <a:lstStyle/>
          <a:p>
            <a:pPr algn="ctr">
              <a:lnSpc>
                <a:spcPct val="120000"/>
              </a:lnSpc>
              <a:spcBef>
                <a:spcPct val="0"/>
              </a:spcBef>
              <a:buFontTx/>
              <a:buNone/>
            </a:pPr>
            <a:endParaRPr lang="es-ES_tradnl" altLang="es-MX" sz="1100" b="1" dirty="0">
              <a:solidFill>
                <a:srgbClr val="000099"/>
              </a:solidFill>
              <a:effectLst>
                <a:outerShdw blurRad="38100" dist="38100" dir="2700000" algn="tl">
                  <a:srgbClr val="C0C0C0"/>
                </a:outerShdw>
              </a:effectLst>
              <a:latin typeface="Dom Casual" charset="0"/>
            </a:endParaRPr>
          </a:p>
          <a:p>
            <a:pPr>
              <a:lnSpc>
                <a:spcPct val="120000"/>
              </a:lnSpc>
              <a:spcBef>
                <a:spcPct val="0"/>
              </a:spcBef>
            </a:pPr>
            <a:r>
              <a:rPr lang="es-ES_tradnl" altLang="es-MX" sz="2400" dirty="0">
                <a:latin typeface="Dom Casual" charset="0"/>
              </a:rPr>
              <a:t>Es una combinación de datos (variables de instancia o atributos) y acciones (métodos).</a:t>
            </a:r>
          </a:p>
          <a:p>
            <a:pPr>
              <a:lnSpc>
                <a:spcPct val="120000"/>
              </a:lnSpc>
              <a:spcBef>
                <a:spcPct val="0"/>
              </a:spcBef>
            </a:pPr>
            <a:r>
              <a:rPr lang="es-ES_tradnl" altLang="es-MX" sz="2400" dirty="0">
                <a:latin typeface="Dom Casual" charset="0"/>
              </a:rPr>
              <a:t>Estos datos y estas acciones están relacionadas entre sí, de manera que dan sentido al objeto.</a:t>
            </a:r>
          </a:p>
          <a:p>
            <a:pPr>
              <a:lnSpc>
                <a:spcPct val="120000"/>
              </a:lnSpc>
              <a:spcBef>
                <a:spcPct val="0"/>
              </a:spcBef>
            </a:pPr>
            <a:endParaRPr lang="es-ES_tradnl" altLang="es-MX" sz="1600" dirty="0">
              <a:latin typeface="Dom Casual" charset="0"/>
            </a:endParaRPr>
          </a:p>
          <a:p>
            <a:pPr>
              <a:lnSpc>
                <a:spcPct val="120000"/>
              </a:lnSpc>
              <a:spcBef>
                <a:spcPct val="0"/>
              </a:spcBef>
              <a:buFontTx/>
              <a:buNone/>
            </a:pPr>
            <a:r>
              <a:rPr lang="es-ES_tradnl" altLang="es-MX" sz="2400" dirty="0">
                <a:latin typeface="Dom Casual" charset="0"/>
              </a:rPr>
              <a:t>    </a:t>
            </a:r>
            <a:r>
              <a:rPr lang="es-ES_tradnl" altLang="es-MX" sz="2400" b="1" dirty="0">
                <a:latin typeface="Dom Casual" charset="0"/>
              </a:rPr>
              <a:t>Ejemplo: </a:t>
            </a:r>
            <a:r>
              <a:rPr lang="es-ES_tradnl" altLang="es-MX" sz="2400" b="1" dirty="0">
                <a:solidFill>
                  <a:srgbClr val="000099"/>
                </a:solidFill>
                <a:latin typeface="Dom Casual" charset="0"/>
              </a:rPr>
              <a:t>Un globo dibujado en la pantalla</a:t>
            </a:r>
          </a:p>
          <a:p>
            <a:pPr>
              <a:lnSpc>
                <a:spcPct val="120000"/>
              </a:lnSpc>
              <a:spcBef>
                <a:spcPct val="0"/>
              </a:spcBef>
              <a:buFontTx/>
              <a:buNone/>
            </a:pPr>
            <a:endParaRPr lang="es-ES_tradnl" altLang="es-MX" sz="1000" b="1" dirty="0">
              <a:latin typeface="Dom Casual" charset="0"/>
            </a:endParaRPr>
          </a:p>
          <a:p>
            <a:pPr>
              <a:lnSpc>
                <a:spcPct val="120000"/>
              </a:lnSpc>
              <a:spcBef>
                <a:spcPct val="0"/>
              </a:spcBef>
            </a:pPr>
            <a:r>
              <a:rPr lang="es-ES_tradnl" altLang="es-MX" sz="2400" b="1" dirty="0">
                <a:latin typeface="Dom Casual" charset="0"/>
              </a:rPr>
              <a:t>Objeto:</a:t>
            </a:r>
            <a:r>
              <a:rPr lang="es-ES_tradnl" altLang="es-MX" sz="2400" dirty="0">
                <a:latin typeface="Dom Casual" charset="0"/>
              </a:rPr>
              <a:t> globo</a:t>
            </a:r>
          </a:p>
          <a:p>
            <a:pPr>
              <a:lnSpc>
                <a:spcPct val="120000"/>
              </a:lnSpc>
              <a:spcBef>
                <a:spcPct val="0"/>
              </a:spcBef>
            </a:pPr>
            <a:r>
              <a:rPr lang="es-ES_tradnl" altLang="es-MX" sz="2400" b="1" dirty="0">
                <a:latin typeface="Dom Casual" charset="0"/>
              </a:rPr>
              <a:t>Datos/atributos:</a:t>
            </a:r>
            <a:r>
              <a:rPr lang="es-ES_tradnl" altLang="es-MX" sz="2400" dirty="0">
                <a:latin typeface="Dom Casual" charset="0"/>
              </a:rPr>
              <a:t> color, diámetro, coordenadas (x,y) donde será dibujado el globo</a:t>
            </a:r>
          </a:p>
          <a:p>
            <a:pPr>
              <a:lnSpc>
                <a:spcPct val="120000"/>
              </a:lnSpc>
              <a:spcBef>
                <a:spcPct val="0"/>
              </a:spcBef>
            </a:pPr>
            <a:r>
              <a:rPr lang="es-ES_tradnl" altLang="es-MX" sz="2400" b="1" dirty="0">
                <a:latin typeface="Dom Casual" charset="0"/>
              </a:rPr>
              <a:t>Métodos o acciones:</a:t>
            </a:r>
            <a:r>
              <a:rPr lang="es-ES_tradnl" altLang="es-MX" sz="2400" dirty="0">
                <a:latin typeface="Dom Casual" charset="0"/>
              </a:rPr>
              <a:t> dibujaGlobo</a:t>
            </a:r>
          </a:p>
        </p:txBody>
      </p:sp>
      <p:sp>
        <p:nvSpPr>
          <p:cNvPr id="6" name="Rectangle 2">
            <a:extLst>
              <a:ext uri="{FF2B5EF4-FFF2-40B4-BE49-F238E27FC236}">
                <a16:creationId xmlns:a16="http://schemas.microsoft.com/office/drawing/2014/main" id="{08912013-0DAA-4E2F-81D3-4CE3B7140A06}"/>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¿Qué es un objeto?</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3" name="Rectangle 3">
            <a:extLst>
              <a:ext uri="{FF2B5EF4-FFF2-40B4-BE49-F238E27FC236}">
                <a16:creationId xmlns:a16="http://schemas.microsoft.com/office/drawing/2014/main" id="{4FDBBAAA-5401-457B-96C9-E34CBBA0DF54}"/>
              </a:ext>
            </a:extLst>
          </p:cNvPr>
          <p:cNvSpPr>
            <a:spLocks noGrp="1" noChangeArrowheads="1"/>
          </p:cNvSpPr>
          <p:nvPr>
            <p:ph type="body" sz="half" idx="1"/>
          </p:nvPr>
        </p:nvSpPr>
        <p:spPr>
          <a:xfrm>
            <a:off x="1115616" y="1903267"/>
            <a:ext cx="7560840" cy="3829990"/>
          </a:xfrm>
        </p:spPr>
        <p:txBody>
          <a:bodyPr/>
          <a:lstStyle/>
          <a:p>
            <a:pPr>
              <a:lnSpc>
                <a:spcPct val="120000"/>
              </a:lnSpc>
              <a:buFontTx/>
              <a:buNone/>
            </a:pPr>
            <a:endParaRPr lang="es-ES_tradnl" altLang="es-MX" sz="1100" b="1" dirty="0">
              <a:solidFill>
                <a:srgbClr val="000099"/>
              </a:solidFill>
              <a:effectLst>
                <a:outerShdw blurRad="38100" dist="38100" dir="2700000" algn="tl">
                  <a:srgbClr val="C0C0C0"/>
                </a:outerShdw>
              </a:effectLst>
              <a:latin typeface="Dom Casual" charset="0"/>
            </a:endParaRPr>
          </a:p>
          <a:p>
            <a:pPr>
              <a:lnSpc>
                <a:spcPct val="110000"/>
              </a:lnSpc>
              <a:buFontTx/>
              <a:buAutoNum type="arabicPeriod"/>
            </a:pPr>
            <a:r>
              <a:rPr lang="es-ES_tradnl" altLang="es-MX" sz="2000" dirty="0">
                <a:latin typeface="Dom Casual" charset="0"/>
              </a:rPr>
              <a:t>Primero debemos definir la </a:t>
            </a:r>
            <a:r>
              <a:rPr lang="es-ES_tradnl" altLang="es-MX" sz="2000" b="1" dirty="0">
                <a:solidFill>
                  <a:srgbClr val="FF0000"/>
                </a:solidFill>
                <a:latin typeface="Dom Casual" charset="0"/>
              </a:rPr>
              <a:t>clase</a:t>
            </a:r>
            <a:endParaRPr lang="es-ES_tradnl" altLang="es-MX" sz="2000" dirty="0">
              <a:solidFill>
                <a:srgbClr val="FF0000"/>
              </a:solidFill>
              <a:latin typeface="Dom Casual" charset="0"/>
            </a:endParaRPr>
          </a:p>
          <a:p>
            <a:pPr lvl="1">
              <a:lnSpc>
                <a:spcPct val="110000"/>
              </a:lnSpc>
            </a:pPr>
            <a:r>
              <a:rPr lang="es-ES_tradnl" altLang="es-MX" sz="2000" dirty="0">
                <a:latin typeface="Dom Casual" charset="0"/>
              </a:rPr>
              <a:t>Al crear la clase debemos definir sus variables de instancia o </a:t>
            </a:r>
            <a:r>
              <a:rPr lang="es-ES_tradnl" altLang="es-MX" sz="2000" b="1" dirty="0">
                <a:effectLst>
                  <a:outerShdw blurRad="38100" dist="38100" dir="2700000" algn="tl">
                    <a:srgbClr val="C0C0C0"/>
                  </a:outerShdw>
                </a:effectLst>
                <a:latin typeface="Dom Casual" charset="0"/>
              </a:rPr>
              <a:t>atributos</a:t>
            </a:r>
            <a:r>
              <a:rPr lang="es-ES_tradnl" altLang="es-MX" sz="2000" dirty="0">
                <a:latin typeface="Dom Casual" charset="0"/>
              </a:rPr>
              <a:t>. Debemos preguntarnos </a:t>
            </a:r>
            <a:r>
              <a:rPr lang="es-ES_tradnl" altLang="es-MX" sz="2000" b="1" dirty="0">
                <a:solidFill>
                  <a:schemeClr val="accent5">
                    <a:lumMod val="75000"/>
                  </a:schemeClr>
                </a:solidFill>
                <a:latin typeface="Dom Casual" charset="0"/>
              </a:rPr>
              <a:t>¿Qué datos son necesarios para esta clase?</a:t>
            </a:r>
          </a:p>
          <a:p>
            <a:pPr lvl="1">
              <a:lnSpc>
                <a:spcPct val="110000"/>
              </a:lnSpc>
            </a:pPr>
            <a:r>
              <a:rPr lang="es-ES_tradnl" altLang="es-MX" sz="2000" dirty="0">
                <a:latin typeface="Dom Casual" charset="0"/>
              </a:rPr>
              <a:t>También debemos definir su comportamiento o </a:t>
            </a:r>
            <a:r>
              <a:rPr lang="es-ES_tradnl" altLang="es-MX" sz="2000" b="1" dirty="0">
                <a:effectLst>
                  <a:outerShdw blurRad="38100" dist="38100" dir="2700000" algn="tl">
                    <a:srgbClr val="C0C0C0"/>
                  </a:outerShdw>
                </a:effectLst>
                <a:latin typeface="Dom Casual" charset="0"/>
              </a:rPr>
              <a:t>métodos</a:t>
            </a:r>
            <a:r>
              <a:rPr lang="es-ES_tradnl" altLang="es-MX" sz="2000" dirty="0">
                <a:latin typeface="Dom Casual" charset="0"/>
              </a:rPr>
              <a:t>, es decir, </a:t>
            </a:r>
            <a:r>
              <a:rPr lang="es-ES_tradnl" altLang="es-MX" sz="2000" b="1" dirty="0">
                <a:solidFill>
                  <a:schemeClr val="accent5">
                    <a:lumMod val="75000"/>
                  </a:schemeClr>
                </a:solidFill>
                <a:latin typeface="Dom Casual" charset="0"/>
              </a:rPr>
              <a:t>¿qué pueden hacer los objetos que pertenecen a esta clase?</a:t>
            </a:r>
          </a:p>
          <a:p>
            <a:pPr>
              <a:lnSpc>
                <a:spcPct val="110000"/>
              </a:lnSpc>
              <a:buFontTx/>
              <a:buAutoNum type="arabicPeriod"/>
            </a:pPr>
            <a:r>
              <a:rPr lang="es-ES_tradnl" altLang="es-MX" sz="2000" dirty="0">
                <a:latin typeface="Dom Casual" charset="0"/>
              </a:rPr>
              <a:t>Después debemos crear los </a:t>
            </a:r>
            <a:r>
              <a:rPr lang="es-ES_tradnl" altLang="es-MX" sz="2000" b="1" dirty="0">
                <a:solidFill>
                  <a:srgbClr val="FF3300"/>
                </a:solidFill>
                <a:latin typeface="Dom Casual" charset="0"/>
              </a:rPr>
              <a:t>objetos</a:t>
            </a:r>
            <a:r>
              <a:rPr lang="es-ES_tradnl" altLang="es-MX" sz="2000" dirty="0">
                <a:latin typeface="Dom Casual" charset="0"/>
              </a:rPr>
              <a:t> de la clase que acabo de definir</a:t>
            </a:r>
          </a:p>
        </p:txBody>
      </p:sp>
      <p:sp>
        <p:nvSpPr>
          <p:cNvPr id="430084" name="Rectangle 4">
            <a:extLst>
              <a:ext uri="{FF2B5EF4-FFF2-40B4-BE49-F238E27FC236}">
                <a16:creationId xmlns:a16="http://schemas.microsoft.com/office/drawing/2014/main" id="{F2967D32-B789-47AC-B1D7-C4635D2B5BE7}"/>
              </a:ext>
            </a:extLst>
          </p:cNvPr>
          <p:cNvSpPr>
            <a:spLocks noChangeArrowheads="1"/>
          </p:cNvSpPr>
          <p:nvPr/>
        </p:nvSpPr>
        <p:spPr bwMode="auto">
          <a:xfrm>
            <a:off x="1043608" y="1052736"/>
            <a:ext cx="7786687" cy="115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8" rIns="91436" bIns="45718" anchor="ctr"/>
          <a:lstStyle>
            <a:lvl1pPr>
              <a:defRPr sz="3600" b="1">
                <a:solidFill>
                  <a:schemeClr val="tx2"/>
                </a:solidFill>
                <a:latin typeface="Arial" panose="020B0604020202020204" pitchFamily="34" charset="0"/>
              </a:defRPr>
            </a:lvl1pPr>
            <a:lvl2pPr>
              <a:defRPr sz="3600" b="1">
                <a:solidFill>
                  <a:schemeClr val="tx2"/>
                </a:solidFill>
                <a:latin typeface="Arial" panose="020B0604020202020204" pitchFamily="34" charset="0"/>
              </a:defRPr>
            </a:lvl2pPr>
            <a:lvl3pPr>
              <a:defRPr sz="3600" b="1">
                <a:solidFill>
                  <a:schemeClr val="tx2"/>
                </a:solidFill>
                <a:latin typeface="Arial" panose="020B0604020202020204" pitchFamily="34" charset="0"/>
              </a:defRPr>
            </a:lvl3pPr>
            <a:lvl4pPr>
              <a:defRPr sz="3600" b="1">
                <a:solidFill>
                  <a:schemeClr val="tx2"/>
                </a:solidFill>
                <a:latin typeface="Arial" panose="020B0604020202020204" pitchFamily="34" charset="0"/>
              </a:defRPr>
            </a:lvl4pPr>
            <a:lvl5pPr>
              <a:defRPr sz="3600" b="1">
                <a:solidFill>
                  <a:schemeClr val="tx2"/>
                </a:solidFill>
                <a:latin typeface="Arial" panose="020B0604020202020204" pitchFamily="34" charset="0"/>
              </a:defRPr>
            </a:lvl5pPr>
            <a:lvl6pPr marL="457200" fontAlgn="base">
              <a:spcBef>
                <a:spcPct val="0"/>
              </a:spcBef>
              <a:spcAft>
                <a:spcPct val="0"/>
              </a:spcAft>
              <a:defRPr sz="3600" b="1">
                <a:solidFill>
                  <a:schemeClr val="tx2"/>
                </a:solidFill>
                <a:latin typeface="Arial" panose="020B0604020202020204" pitchFamily="34" charset="0"/>
              </a:defRPr>
            </a:lvl6pPr>
            <a:lvl7pPr marL="914400" fontAlgn="base">
              <a:spcBef>
                <a:spcPct val="0"/>
              </a:spcBef>
              <a:spcAft>
                <a:spcPct val="0"/>
              </a:spcAft>
              <a:defRPr sz="3600" b="1">
                <a:solidFill>
                  <a:schemeClr val="tx2"/>
                </a:solidFill>
                <a:latin typeface="Arial" panose="020B0604020202020204" pitchFamily="34" charset="0"/>
              </a:defRPr>
            </a:lvl7pPr>
            <a:lvl8pPr marL="1371600" fontAlgn="base">
              <a:spcBef>
                <a:spcPct val="0"/>
              </a:spcBef>
              <a:spcAft>
                <a:spcPct val="0"/>
              </a:spcAft>
              <a:defRPr sz="3600" b="1">
                <a:solidFill>
                  <a:schemeClr val="tx2"/>
                </a:solidFill>
                <a:latin typeface="Arial" panose="020B0604020202020204" pitchFamily="34" charset="0"/>
              </a:defRPr>
            </a:lvl8pPr>
            <a:lvl9pPr marL="1828800" fontAlgn="base">
              <a:spcBef>
                <a:spcPct val="0"/>
              </a:spcBef>
              <a:spcAft>
                <a:spcPct val="0"/>
              </a:spcAft>
              <a:defRPr sz="3600" b="1">
                <a:solidFill>
                  <a:schemeClr val="tx2"/>
                </a:solidFill>
                <a:latin typeface="Arial" panose="020B0604020202020204" pitchFamily="34" charset="0"/>
              </a:defRPr>
            </a:lvl9pPr>
          </a:lstStyle>
          <a:p>
            <a:pPr>
              <a:lnSpc>
                <a:spcPct val="120000"/>
              </a:lnSpc>
            </a:pPr>
            <a:r>
              <a:rPr lang="es-ES_tradnl" altLang="es-MX" sz="2000" b="0" dirty="0">
                <a:solidFill>
                  <a:schemeClr val="tx1"/>
                </a:solidFill>
                <a:latin typeface="Dom Casual" charset="0"/>
              </a:rPr>
              <a:t>Para definir una clase y crear objetos de esa clase:</a:t>
            </a:r>
          </a:p>
        </p:txBody>
      </p:sp>
      <p:sp>
        <p:nvSpPr>
          <p:cNvPr id="7" name="Rectangle 2">
            <a:extLst>
              <a:ext uri="{FF2B5EF4-FFF2-40B4-BE49-F238E27FC236}">
                <a16:creationId xmlns:a16="http://schemas.microsoft.com/office/drawing/2014/main" id="{BFA6B777-3E97-4672-AFF3-9E6FD792F4DF}"/>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Clases y objetos</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7" name="Rectangle 3">
            <a:extLst>
              <a:ext uri="{FF2B5EF4-FFF2-40B4-BE49-F238E27FC236}">
                <a16:creationId xmlns:a16="http://schemas.microsoft.com/office/drawing/2014/main" id="{FF4F41FA-E356-49F8-9BB1-3FD25DE5BEE0}"/>
              </a:ext>
            </a:extLst>
          </p:cNvPr>
          <p:cNvSpPr>
            <a:spLocks noGrp="1" noChangeArrowheads="1"/>
          </p:cNvSpPr>
          <p:nvPr>
            <p:ph type="body" idx="1"/>
          </p:nvPr>
        </p:nvSpPr>
        <p:spPr>
          <a:xfrm>
            <a:off x="683418" y="1052736"/>
            <a:ext cx="7921029" cy="5184576"/>
          </a:xfrm>
        </p:spPr>
        <p:txBody>
          <a:bodyPr/>
          <a:lstStyle/>
          <a:p>
            <a:pPr>
              <a:lnSpc>
                <a:spcPct val="110000"/>
              </a:lnSpc>
              <a:spcBef>
                <a:spcPct val="0"/>
              </a:spcBef>
              <a:buFontTx/>
              <a:buNone/>
            </a:pPr>
            <a:r>
              <a:rPr lang="es-ES_tradnl" altLang="es-MX" sz="2800" b="1" dirty="0">
                <a:latin typeface="Dom Casual" charset="0"/>
              </a:rPr>
              <a:t>Ejemplo:</a:t>
            </a:r>
          </a:p>
          <a:p>
            <a:pPr>
              <a:lnSpc>
                <a:spcPct val="110000"/>
              </a:lnSpc>
              <a:spcBef>
                <a:spcPct val="0"/>
              </a:spcBef>
              <a:buFontTx/>
              <a:buNone/>
            </a:pPr>
            <a:endParaRPr lang="es-ES_tradnl" altLang="es-MX" sz="1600" b="1" dirty="0">
              <a:latin typeface="Dom Casual" charset="0"/>
            </a:endParaRPr>
          </a:p>
          <a:p>
            <a:pPr>
              <a:lnSpc>
                <a:spcPct val="120000"/>
              </a:lnSpc>
              <a:spcBef>
                <a:spcPct val="30000"/>
              </a:spcBef>
            </a:pPr>
            <a:r>
              <a:rPr lang="es-ES_tradnl" altLang="es-MX" sz="2400" b="1" dirty="0">
                <a:solidFill>
                  <a:srgbClr val="FF3300"/>
                </a:solidFill>
                <a:effectLst>
                  <a:outerShdw blurRad="38100" dist="38100" dir="2700000" algn="tl">
                    <a:srgbClr val="C0C0C0"/>
                  </a:outerShdw>
                </a:effectLst>
                <a:latin typeface="Dom Casual" charset="0"/>
              </a:rPr>
              <a:t>Clase:</a:t>
            </a:r>
            <a:r>
              <a:rPr lang="es-ES_tradnl" altLang="es-MX" sz="2400" dirty="0">
                <a:latin typeface="Dom Casual" charset="0"/>
              </a:rPr>
              <a:t> </a:t>
            </a:r>
            <a:r>
              <a:rPr lang="es-ES_tradnl" altLang="es-MX" sz="2400" b="1" dirty="0">
                <a:effectLst>
                  <a:outerShdw blurRad="38100" dist="38100" dir="2700000" algn="tl">
                    <a:srgbClr val="C0C0C0"/>
                  </a:outerShdw>
                </a:effectLst>
                <a:latin typeface="Dom Casual" charset="0"/>
              </a:rPr>
              <a:t>globo</a:t>
            </a:r>
            <a:r>
              <a:rPr lang="es-ES_tradnl" altLang="es-MX" sz="2400" dirty="0">
                <a:latin typeface="Dom Casual" charset="0"/>
              </a:rPr>
              <a:t> </a:t>
            </a:r>
            <a:r>
              <a:rPr lang="es-ES_tradnl" altLang="es-MX" sz="2100" i="1" dirty="0">
                <a:solidFill>
                  <a:schemeClr val="tx1">
                    <a:lumMod val="95000"/>
                    <a:lumOff val="5000"/>
                  </a:schemeClr>
                </a:solidFill>
                <a:latin typeface="Times New Roman" panose="02020603050405020304" pitchFamily="18" charset="0"/>
              </a:rPr>
              <a:t>(Como podrás observar el nombre de la clase lo asociamos con un sustantivo común ya que la clase es la generalización del objeto)</a:t>
            </a:r>
          </a:p>
          <a:p>
            <a:pPr>
              <a:lnSpc>
                <a:spcPct val="120000"/>
              </a:lnSpc>
              <a:spcBef>
                <a:spcPct val="30000"/>
              </a:spcBef>
            </a:pPr>
            <a:r>
              <a:rPr lang="es-ES_tradnl" altLang="es-MX" sz="2400" b="1" dirty="0">
                <a:solidFill>
                  <a:srgbClr val="FF3300"/>
                </a:solidFill>
                <a:latin typeface="Dom Casual" charset="0"/>
              </a:rPr>
              <a:t>Objetos:</a:t>
            </a:r>
            <a:r>
              <a:rPr lang="es-ES_tradnl" altLang="es-MX" sz="2400" dirty="0">
                <a:latin typeface="Dom Casual" charset="0"/>
              </a:rPr>
              <a:t> </a:t>
            </a:r>
            <a:r>
              <a:rPr lang="es-ES_tradnl" altLang="es-MX" sz="2400" b="1" dirty="0">
                <a:effectLst>
                  <a:outerShdw blurRad="38100" dist="38100" dir="2700000" algn="tl">
                    <a:srgbClr val="C0C0C0"/>
                  </a:outerShdw>
                </a:effectLst>
                <a:latin typeface="Dom Casual" charset="0"/>
              </a:rPr>
              <a:t>globo_azul, globo_rojo, globo_verde</a:t>
            </a:r>
            <a:r>
              <a:rPr lang="es-ES_tradnl" altLang="es-MX" sz="2400" dirty="0">
                <a:latin typeface="Dom Casual" charset="0"/>
              </a:rPr>
              <a:t> </a:t>
            </a:r>
            <a:r>
              <a:rPr lang="es-ES_tradnl" altLang="es-MX" sz="2100" i="1" dirty="0">
                <a:solidFill>
                  <a:schemeClr val="tx1">
                    <a:lumMod val="95000"/>
                    <a:lumOff val="5000"/>
                  </a:schemeClr>
                </a:solidFill>
                <a:latin typeface="Times New Roman" panose="02020603050405020304" pitchFamily="18" charset="0"/>
              </a:rPr>
              <a:t>(El nombre del objeto lo asociamos con un sustantivo propio)</a:t>
            </a:r>
          </a:p>
          <a:p>
            <a:pPr>
              <a:lnSpc>
                <a:spcPct val="120000"/>
              </a:lnSpc>
              <a:spcBef>
                <a:spcPct val="30000"/>
              </a:spcBef>
            </a:pPr>
            <a:r>
              <a:rPr lang="es-ES_tradnl" altLang="es-MX" sz="2400" b="1" dirty="0">
                <a:solidFill>
                  <a:srgbClr val="FF3300"/>
                </a:solidFill>
                <a:latin typeface="Dom Casual" charset="0"/>
              </a:rPr>
              <a:t>Atributos</a:t>
            </a:r>
            <a:r>
              <a:rPr lang="es-ES_tradnl" altLang="es-MX" sz="2400" b="1" dirty="0">
                <a:latin typeface="Dom Casual" charset="0"/>
              </a:rPr>
              <a:t>:</a:t>
            </a:r>
            <a:r>
              <a:rPr lang="es-ES_tradnl" altLang="es-MX" sz="2400" dirty="0">
                <a:latin typeface="Dom Casual" charset="0"/>
              </a:rPr>
              <a:t> </a:t>
            </a:r>
            <a:r>
              <a:rPr lang="es-ES_tradnl" altLang="es-MX" sz="2400" b="1" dirty="0">
                <a:effectLst>
                  <a:outerShdw blurRad="38100" dist="38100" dir="2700000" algn="tl">
                    <a:srgbClr val="C0C0C0"/>
                  </a:outerShdw>
                </a:effectLst>
                <a:latin typeface="Dom Casual" charset="0"/>
              </a:rPr>
              <a:t>x, y, color, diámetro</a:t>
            </a:r>
            <a:r>
              <a:rPr lang="es-ES_tradnl" altLang="es-MX" sz="2400" dirty="0">
                <a:latin typeface="Dom Casual" charset="0"/>
              </a:rPr>
              <a:t> </a:t>
            </a:r>
            <a:r>
              <a:rPr lang="es-ES_tradnl" altLang="es-MX" sz="2100" i="1" dirty="0">
                <a:solidFill>
                  <a:schemeClr val="tx1">
                    <a:lumMod val="95000"/>
                    <a:lumOff val="5000"/>
                  </a:schemeClr>
                </a:solidFill>
                <a:latin typeface="Times New Roman" panose="02020603050405020304" pitchFamily="18" charset="0"/>
              </a:rPr>
              <a:t>(son las características que tienen todos los objetos de una clase determinada)</a:t>
            </a:r>
          </a:p>
          <a:p>
            <a:pPr>
              <a:lnSpc>
                <a:spcPct val="120000"/>
              </a:lnSpc>
              <a:spcBef>
                <a:spcPct val="30000"/>
              </a:spcBef>
            </a:pPr>
            <a:r>
              <a:rPr lang="es-ES_tradnl" altLang="es-MX" sz="2400" b="1" dirty="0">
                <a:solidFill>
                  <a:srgbClr val="FF3300"/>
                </a:solidFill>
                <a:latin typeface="Dom Casual" charset="0"/>
              </a:rPr>
              <a:t>Métodos o acciones:</a:t>
            </a:r>
            <a:r>
              <a:rPr lang="es-ES_tradnl" altLang="es-MX" sz="2400" dirty="0">
                <a:latin typeface="Dom Casual" charset="0"/>
              </a:rPr>
              <a:t> </a:t>
            </a:r>
            <a:r>
              <a:rPr lang="es-ES_tradnl" altLang="es-MX" sz="2400" b="1" dirty="0">
                <a:effectLst>
                  <a:outerShdw blurRad="38100" dist="38100" dir="2700000" algn="tl">
                    <a:srgbClr val="C0C0C0"/>
                  </a:outerShdw>
                </a:effectLst>
                <a:latin typeface="Dom Casual" charset="0"/>
              </a:rPr>
              <a:t>dibujar_globo</a:t>
            </a:r>
            <a:r>
              <a:rPr lang="es-ES_tradnl" altLang="es-MX" sz="2400" dirty="0">
                <a:latin typeface="Dom Casual" charset="0"/>
              </a:rPr>
              <a:t> </a:t>
            </a:r>
            <a:r>
              <a:rPr lang="es-ES_tradnl" altLang="es-MX" sz="2100" i="1" dirty="0">
                <a:solidFill>
                  <a:schemeClr val="tx1">
                    <a:lumMod val="95000"/>
                    <a:lumOff val="5000"/>
                  </a:schemeClr>
                </a:solidFill>
                <a:latin typeface="Times New Roman" panose="02020603050405020304" pitchFamily="18" charset="0"/>
              </a:rPr>
              <a:t>(el nombre de los métodos o comportamientos lo asociamos con un verbo)</a:t>
            </a:r>
          </a:p>
        </p:txBody>
      </p:sp>
      <p:sp>
        <p:nvSpPr>
          <p:cNvPr id="4" name="Rectangle 2">
            <a:extLst>
              <a:ext uri="{FF2B5EF4-FFF2-40B4-BE49-F238E27FC236}">
                <a16:creationId xmlns:a16="http://schemas.microsoft.com/office/drawing/2014/main" id="{963F19AE-7D14-49E9-B5FA-616847A48E1F}"/>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Clases y objetos</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descr="Forma, Cuadrado&#10;&#10;Descripción generada automáticamente">
            <a:extLst>
              <a:ext uri="{FF2B5EF4-FFF2-40B4-BE49-F238E27FC236}">
                <a16:creationId xmlns:a16="http://schemas.microsoft.com/office/drawing/2014/main" id="{35D24EC0-DA0E-468D-8326-8EB5C2001A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6535" y="1496303"/>
            <a:ext cx="2695575" cy="3810000"/>
          </a:xfrm>
          <a:prstGeom prst="rect">
            <a:avLst/>
          </a:prstGeom>
        </p:spPr>
      </p:pic>
      <p:sp>
        <p:nvSpPr>
          <p:cNvPr id="434178" name="Rectangle 2">
            <a:extLst>
              <a:ext uri="{FF2B5EF4-FFF2-40B4-BE49-F238E27FC236}">
                <a16:creationId xmlns:a16="http://schemas.microsoft.com/office/drawing/2014/main" id="{A989DBC3-3BB3-47E2-B7AB-0605D52D98D2}"/>
              </a:ext>
            </a:extLst>
          </p:cNvPr>
          <p:cNvSpPr>
            <a:spLocks noGrp="1" noChangeArrowheads="1"/>
          </p:cNvSpPr>
          <p:nvPr>
            <p:ph type="title"/>
          </p:nvPr>
        </p:nvSpPr>
        <p:spPr>
          <a:xfrm>
            <a:off x="615844" y="1170501"/>
            <a:ext cx="7551738" cy="827087"/>
          </a:xfrm>
        </p:spPr>
        <p:txBody>
          <a:bodyPr>
            <a:normAutofit/>
          </a:bodyPr>
          <a:lstStyle/>
          <a:p>
            <a:pPr algn="l"/>
            <a:r>
              <a:rPr lang="es-ES_tradnl" altLang="es-MX" sz="2000" b="1" dirty="0">
                <a:solidFill>
                  <a:schemeClr val="tx1">
                    <a:lumMod val="95000"/>
                    <a:lumOff val="5000"/>
                  </a:schemeClr>
                </a:solidFill>
                <a:effectLst>
                  <a:outerShdw blurRad="38100" dist="38100" dir="2700000" algn="tl">
                    <a:srgbClr val="C0C0C0"/>
                  </a:outerShdw>
                </a:effectLst>
                <a:latin typeface="Dom Casual" charset="0"/>
              </a:rPr>
              <a:t>Otro ejemplo: </a:t>
            </a:r>
            <a:r>
              <a:rPr lang="es-ES_tradnl" altLang="es-MX" sz="2000" dirty="0">
                <a:solidFill>
                  <a:schemeClr val="tx1">
                    <a:lumMod val="95000"/>
                    <a:lumOff val="5000"/>
                  </a:schemeClr>
                </a:solidFill>
                <a:effectLst>
                  <a:outerShdw blurRad="38100" dist="38100" dir="2700000" algn="tl">
                    <a:srgbClr val="C0C0C0"/>
                  </a:outerShdw>
                </a:effectLst>
                <a:latin typeface="Dom Casual" charset="0"/>
              </a:rPr>
              <a:t>clase</a:t>
            </a:r>
            <a:r>
              <a:rPr lang="es-ES_tradnl" altLang="es-MX" sz="2000" b="1" dirty="0">
                <a:solidFill>
                  <a:schemeClr val="tx1">
                    <a:lumMod val="95000"/>
                    <a:lumOff val="5000"/>
                  </a:schemeClr>
                </a:solidFill>
                <a:effectLst>
                  <a:outerShdw blurRad="38100" dist="38100" dir="2700000" algn="tl">
                    <a:srgbClr val="C0C0C0"/>
                  </a:outerShdw>
                </a:effectLst>
                <a:latin typeface="Dom Casual" charset="0"/>
              </a:rPr>
              <a:t> Cuadrado</a:t>
            </a:r>
          </a:p>
        </p:txBody>
      </p:sp>
      <p:sp>
        <p:nvSpPr>
          <p:cNvPr id="7" name="Rectangle 2">
            <a:extLst>
              <a:ext uri="{FF2B5EF4-FFF2-40B4-BE49-F238E27FC236}">
                <a16:creationId xmlns:a16="http://schemas.microsoft.com/office/drawing/2014/main" id="{C1FE459C-07E2-4B95-B312-371C1E72CE94}"/>
              </a:ext>
            </a:extLst>
          </p:cNvPr>
          <p:cNvSpPr txBox="1">
            <a:spLocks noChangeArrowheads="1"/>
          </p:cNvSpPr>
          <p:nvPr/>
        </p:nvSpPr>
        <p:spPr>
          <a:xfrm>
            <a:off x="925513" y="0"/>
            <a:ext cx="7174879" cy="114300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b="1" dirty="0">
                <a:solidFill>
                  <a:schemeClr val="accent4">
                    <a:lumMod val="50000"/>
                  </a:schemeClr>
                </a:solidFill>
                <a:effectLst>
                  <a:outerShdw blurRad="38100" dist="38100" dir="2700000" algn="tl">
                    <a:srgbClr val="C0C0C0"/>
                  </a:outerShdw>
                </a:effectLst>
                <a:latin typeface="Dom Casual" charset="0"/>
              </a:rPr>
              <a:t>Clases y objetos</a:t>
            </a:r>
          </a:p>
        </p:txBody>
      </p:sp>
      <p:sp>
        <p:nvSpPr>
          <p:cNvPr id="9" name="CuadroTexto 8">
            <a:extLst>
              <a:ext uri="{FF2B5EF4-FFF2-40B4-BE49-F238E27FC236}">
                <a16:creationId xmlns:a16="http://schemas.microsoft.com/office/drawing/2014/main" id="{8B7A720D-89D4-4D89-94EE-83FEE3873044}"/>
              </a:ext>
            </a:extLst>
          </p:cNvPr>
          <p:cNvSpPr txBox="1"/>
          <p:nvPr/>
        </p:nvSpPr>
        <p:spPr>
          <a:xfrm>
            <a:off x="620323" y="1951458"/>
            <a:ext cx="4383725" cy="1729704"/>
          </a:xfrm>
          <a:prstGeom prst="rect">
            <a:avLst/>
          </a:prstGeom>
          <a:noFill/>
        </p:spPr>
        <p:txBody>
          <a:bodyPr wrap="square">
            <a:spAutoFit/>
          </a:bodyPr>
          <a:lstStyle/>
          <a:p>
            <a:pPr marL="342900" indent="-342900">
              <a:lnSpc>
                <a:spcPct val="120000"/>
              </a:lnSpc>
              <a:spcBef>
                <a:spcPct val="30000"/>
              </a:spcBef>
              <a:buFont typeface="Arial" panose="020B0604020202020204" pitchFamily="34" charset="0"/>
              <a:buChar char="•"/>
            </a:pPr>
            <a:r>
              <a:rPr lang="es-ES_tradnl" altLang="es-MX" sz="2000" b="1" dirty="0">
                <a:solidFill>
                  <a:srgbClr val="FF0000"/>
                </a:solidFill>
                <a:latin typeface="Dom Casual"/>
              </a:rPr>
              <a:t>Clase: </a:t>
            </a:r>
            <a:r>
              <a:rPr lang="es-ES_tradnl" altLang="es-MX" sz="2000" b="1" dirty="0">
                <a:solidFill>
                  <a:schemeClr val="tx1">
                    <a:lumMod val="95000"/>
                    <a:lumOff val="5000"/>
                  </a:schemeClr>
                </a:solidFill>
                <a:latin typeface="Dom Casual"/>
              </a:rPr>
              <a:t>Cuadrado</a:t>
            </a:r>
          </a:p>
          <a:p>
            <a:pPr marL="342900" indent="-342900">
              <a:lnSpc>
                <a:spcPct val="120000"/>
              </a:lnSpc>
              <a:spcBef>
                <a:spcPct val="30000"/>
              </a:spcBef>
              <a:buFont typeface="Arial" panose="020B0604020202020204" pitchFamily="34" charset="0"/>
              <a:buChar char="•"/>
            </a:pPr>
            <a:r>
              <a:rPr lang="es-ES_tradnl" altLang="es-MX" sz="2000" b="1" dirty="0">
                <a:solidFill>
                  <a:srgbClr val="FF0000"/>
                </a:solidFill>
                <a:latin typeface="Dom Casual"/>
              </a:rPr>
              <a:t>Atributos: </a:t>
            </a:r>
            <a:r>
              <a:rPr lang="es-ES_tradnl" altLang="es-MX" sz="2000" b="1" dirty="0">
                <a:solidFill>
                  <a:schemeClr val="tx1">
                    <a:lumMod val="95000"/>
                    <a:lumOff val="5000"/>
                  </a:schemeClr>
                </a:solidFill>
                <a:latin typeface="Dom Casual"/>
              </a:rPr>
              <a:t>x, y, lado </a:t>
            </a:r>
            <a:r>
              <a:rPr lang="es-ES_tradnl" altLang="es-MX" sz="2000" dirty="0">
                <a:solidFill>
                  <a:schemeClr val="tx1">
                    <a:lumMod val="95000"/>
                    <a:lumOff val="5000"/>
                  </a:schemeClr>
                </a:solidFill>
                <a:latin typeface="Dom Casual"/>
              </a:rPr>
              <a:t>y</a:t>
            </a:r>
            <a:r>
              <a:rPr lang="es-ES_tradnl" altLang="es-MX" sz="2000" b="1" dirty="0">
                <a:solidFill>
                  <a:schemeClr val="tx1">
                    <a:lumMod val="95000"/>
                    <a:lumOff val="5000"/>
                  </a:schemeClr>
                </a:solidFill>
                <a:latin typeface="Dom Casual"/>
              </a:rPr>
              <a:t> color</a:t>
            </a:r>
          </a:p>
          <a:p>
            <a:pPr marL="342900" indent="-342900">
              <a:lnSpc>
                <a:spcPct val="120000"/>
              </a:lnSpc>
              <a:spcBef>
                <a:spcPct val="30000"/>
              </a:spcBef>
              <a:buFont typeface="Arial" panose="020B0604020202020204" pitchFamily="34" charset="0"/>
              <a:buChar char="•"/>
            </a:pPr>
            <a:r>
              <a:rPr lang="es-ES_tradnl" altLang="es-MX" sz="2000" b="1" dirty="0">
                <a:solidFill>
                  <a:srgbClr val="FF0000"/>
                </a:solidFill>
                <a:latin typeface="Dom Casual"/>
              </a:rPr>
              <a:t>Métodos o acciones: </a:t>
            </a:r>
            <a:r>
              <a:rPr lang="es-ES_tradnl" altLang="es-MX" sz="2000" b="1" dirty="0">
                <a:solidFill>
                  <a:schemeClr val="tx1">
                    <a:lumMod val="95000"/>
                    <a:lumOff val="5000"/>
                  </a:schemeClr>
                </a:solidFill>
                <a:latin typeface="Dom Casual"/>
              </a:rPr>
              <a:t>dibuja_cuadrado </a:t>
            </a:r>
            <a:r>
              <a:rPr lang="es-ES_tradnl" altLang="es-MX" sz="2000" dirty="0">
                <a:solidFill>
                  <a:schemeClr val="tx1">
                    <a:lumMod val="95000"/>
                    <a:lumOff val="5000"/>
                  </a:schemeClr>
                </a:solidFill>
                <a:latin typeface="Dom Casual"/>
              </a:rPr>
              <a:t>y </a:t>
            </a:r>
            <a:r>
              <a:rPr lang="es-ES_tradnl" altLang="es-MX" sz="2000" b="1" dirty="0">
                <a:solidFill>
                  <a:schemeClr val="tx1">
                    <a:lumMod val="95000"/>
                    <a:lumOff val="5000"/>
                  </a:schemeClr>
                </a:solidFill>
                <a:latin typeface="Dom Casual"/>
              </a:rPr>
              <a:t>calcula_area</a:t>
            </a:r>
            <a:r>
              <a:rPr lang="es-ES_tradnl" altLang="es-MX" sz="2000" dirty="0">
                <a:solidFill>
                  <a:schemeClr val="tx1">
                    <a:lumMod val="95000"/>
                    <a:lumOff val="5000"/>
                  </a:schemeClr>
                </a:solidFill>
                <a:latin typeface="Dom Casual"/>
              </a:rPr>
              <a:t>.</a:t>
            </a:r>
            <a:endParaRPr lang="es-MX" sz="2000" dirty="0">
              <a:latin typeface="Dom Casual"/>
            </a:endParaRPr>
          </a:p>
        </p:txBody>
      </p:sp>
      <p:sp>
        <p:nvSpPr>
          <p:cNvPr id="434182" name="Text Box 6">
            <a:extLst>
              <a:ext uri="{FF2B5EF4-FFF2-40B4-BE49-F238E27FC236}">
                <a16:creationId xmlns:a16="http://schemas.microsoft.com/office/drawing/2014/main" id="{8FC2E48E-E288-47F4-AC25-4FC765A9E2EE}"/>
              </a:ext>
            </a:extLst>
          </p:cNvPr>
          <p:cNvSpPr txBox="1">
            <a:spLocks noChangeArrowheads="1"/>
          </p:cNvSpPr>
          <p:nvPr/>
        </p:nvSpPr>
        <p:spPr bwMode="auto">
          <a:xfrm>
            <a:off x="6084168" y="5180924"/>
            <a:ext cx="1800225" cy="519112"/>
          </a:xfrm>
          <a:prstGeom prst="rect">
            <a:avLst/>
          </a:prstGeom>
          <a:solidFill>
            <a:schemeClr val="bg1"/>
          </a:solidFill>
          <a:ln>
            <a:noFill/>
          </a:ln>
          <a:effectLst/>
        </p:spPr>
        <p:txBody>
          <a:bodyPr>
            <a:spAutoFit/>
          </a:bodyPr>
          <a:lstStyle>
            <a:lvl1pPr eaLnBrk="0" hangingPunct="0">
              <a:defRPr sz="2400">
                <a:solidFill>
                  <a:schemeClr val="tx1"/>
                </a:solidFill>
                <a:latin typeface="Times New Roman" panose="02020603050405020304" pitchFamily="18" charset="0"/>
              </a:defRPr>
            </a:lvl1pPr>
            <a:lvl2pPr marL="571500" eaLnBrk="0" hangingPunct="0">
              <a:defRPr sz="2400">
                <a:solidFill>
                  <a:schemeClr val="tx1"/>
                </a:solidFill>
                <a:latin typeface="Times New Roman" panose="02020603050405020304" pitchFamily="18" charset="0"/>
              </a:defRPr>
            </a:lvl2pPr>
            <a:lvl3pPr marL="1143000" eaLnBrk="0" hangingPunct="0">
              <a:defRPr sz="2400">
                <a:solidFill>
                  <a:schemeClr val="tx1"/>
                </a:solidFill>
                <a:latin typeface="Times New Roman" panose="02020603050405020304" pitchFamily="18" charset="0"/>
              </a:defRPr>
            </a:lvl3pPr>
            <a:lvl4pPr marL="1714500" eaLnBrk="0" hangingPunct="0">
              <a:defRPr sz="2400">
                <a:solidFill>
                  <a:schemeClr val="tx1"/>
                </a:solidFill>
                <a:latin typeface="Times New Roman" panose="02020603050405020304" pitchFamily="18" charset="0"/>
              </a:defRPr>
            </a:lvl4pPr>
            <a:lvl5pPr marL="2286000" eaLnBrk="0" hangingPunct="0">
              <a:defRPr sz="2400">
                <a:solidFill>
                  <a:schemeClr val="tx1"/>
                </a:solidFill>
                <a:latin typeface="Times New Roman" panose="02020603050405020304" pitchFamily="18" charset="0"/>
              </a:defRPr>
            </a:lvl5pPr>
            <a:lvl6pPr marL="2743200" eaLnBrk="0" fontAlgn="base" hangingPunct="0">
              <a:spcBef>
                <a:spcPct val="0"/>
              </a:spcBef>
              <a:spcAft>
                <a:spcPct val="0"/>
              </a:spcAft>
              <a:defRPr sz="2400">
                <a:solidFill>
                  <a:schemeClr val="tx1"/>
                </a:solidFill>
                <a:latin typeface="Times New Roman" panose="02020603050405020304" pitchFamily="18" charset="0"/>
              </a:defRPr>
            </a:lvl6pPr>
            <a:lvl7pPr marL="3200400" eaLnBrk="0" fontAlgn="base" hangingPunct="0">
              <a:spcBef>
                <a:spcPct val="0"/>
              </a:spcBef>
              <a:spcAft>
                <a:spcPct val="0"/>
              </a:spcAft>
              <a:defRPr sz="2400">
                <a:solidFill>
                  <a:schemeClr val="tx1"/>
                </a:solidFill>
                <a:latin typeface="Times New Roman" panose="02020603050405020304" pitchFamily="18" charset="0"/>
              </a:defRPr>
            </a:lvl7pPr>
            <a:lvl8pPr marL="3657600" eaLnBrk="0" fontAlgn="base" hangingPunct="0">
              <a:spcBef>
                <a:spcPct val="0"/>
              </a:spcBef>
              <a:spcAft>
                <a:spcPct val="0"/>
              </a:spcAft>
              <a:defRPr sz="2400">
                <a:solidFill>
                  <a:schemeClr val="tx1"/>
                </a:solidFill>
                <a:latin typeface="Times New Roman" panose="02020603050405020304" pitchFamily="18" charset="0"/>
              </a:defRPr>
            </a:lvl8pPr>
            <a:lvl9pPr marL="4114800" eaLnBrk="0" fontAlgn="base" hangingPunct="0">
              <a:spcBef>
                <a:spcPct val="0"/>
              </a:spcBef>
              <a:spcAft>
                <a:spcPct val="0"/>
              </a:spcAft>
              <a:defRPr sz="2400">
                <a:solidFill>
                  <a:schemeClr val="tx1"/>
                </a:solidFill>
                <a:latin typeface="Times New Roman" panose="02020603050405020304" pitchFamily="18" charset="0"/>
              </a:defRPr>
            </a:lvl9pPr>
          </a:lstStyle>
          <a:p>
            <a:pPr algn="ctr" eaLnBrk="1" hangingPunct="1">
              <a:spcBef>
                <a:spcPct val="50000"/>
              </a:spcBef>
            </a:pPr>
            <a:r>
              <a:rPr lang="es-MX" altLang="es-MX" sz="2800" b="1" dirty="0">
                <a:effectLst>
                  <a:outerShdw blurRad="38100" dist="38100" dir="2700000" algn="tl">
                    <a:srgbClr val="C0C0C0"/>
                  </a:outerShdw>
                </a:effectLst>
                <a:latin typeface="Arial" panose="020B0604020202020204" pitchFamily="34" charset="0"/>
              </a:rPr>
              <a:t>Objetos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Rectangle 2">
            <a:extLst>
              <a:ext uri="{FF2B5EF4-FFF2-40B4-BE49-F238E27FC236}">
                <a16:creationId xmlns:a16="http://schemas.microsoft.com/office/drawing/2014/main" id="{162EE5E8-4C18-4E53-A702-27C711A901EF}"/>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¿Qué es una clase?</a:t>
            </a:r>
          </a:p>
        </p:txBody>
      </p:sp>
      <p:sp>
        <p:nvSpPr>
          <p:cNvPr id="302083" name="Rectangle 3">
            <a:extLst>
              <a:ext uri="{FF2B5EF4-FFF2-40B4-BE49-F238E27FC236}">
                <a16:creationId xmlns:a16="http://schemas.microsoft.com/office/drawing/2014/main" id="{0903DEE6-C030-47A6-96ED-AE0DD7388D46}"/>
              </a:ext>
            </a:extLst>
          </p:cNvPr>
          <p:cNvSpPr>
            <a:spLocks noGrp="1" noChangeArrowheads="1"/>
          </p:cNvSpPr>
          <p:nvPr>
            <p:ph type="body" idx="1"/>
          </p:nvPr>
        </p:nvSpPr>
        <p:spPr>
          <a:xfrm>
            <a:off x="755576" y="1052736"/>
            <a:ext cx="7777163" cy="3456384"/>
          </a:xfrm>
        </p:spPr>
        <p:txBody>
          <a:bodyPr>
            <a:normAutofit/>
          </a:bodyPr>
          <a:lstStyle/>
          <a:p>
            <a:pPr>
              <a:lnSpc>
                <a:spcPct val="120000"/>
              </a:lnSpc>
              <a:buFontTx/>
              <a:buNone/>
            </a:pPr>
            <a:r>
              <a:rPr lang="es-ES_tradnl" altLang="es-MX" sz="1300" b="1" dirty="0">
                <a:solidFill>
                  <a:srgbClr val="000099"/>
                </a:solidFill>
              </a:rPr>
              <a:t>      </a:t>
            </a:r>
            <a:endParaRPr lang="es-ES_tradnl" altLang="es-MX" sz="1000" b="1" dirty="0">
              <a:solidFill>
                <a:srgbClr val="000099"/>
              </a:solidFill>
              <a:effectLst>
                <a:outerShdw blurRad="38100" dist="38100" dir="2700000" algn="tl">
                  <a:srgbClr val="C0C0C0"/>
                </a:outerShdw>
              </a:effectLst>
              <a:latin typeface="Dom Casual" charset="0"/>
            </a:endParaRPr>
          </a:p>
          <a:p>
            <a:pPr>
              <a:lnSpc>
                <a:spcPct val="110000"/>
              </a:lnSpc>
              <a:spcBef>
                <a:spcPct val="30000"/>
              </a:spcBef>
            </a:pPr>
            <a:r>
              <a:rPr lang="es-ES_tradnl" altLang="es-MX" sz="2000" dirty="0">
                <a:latin typeface="Dom Casual" charset="0"/>
              </a:rPr>
              <a:t>Es una categoría, una descripción general de las características o atributos propios que comparten un conjunto de entidades u objetos.</a:t>
            </a:r>
          </a:p>
          <a:p>
            <a:pPr>
              <a:lnSpc>
                <a:spcPct val="110000"/>
              </a:lnSpc>
              <a:spcBef>
                <a:spcPct val="30000"/>
              </a:spcBef>
            </a:pPr>
            <a:r>
              <a:rPr lang="es-ES_tradnl" altLang="es-MX" sz="2000" dirty="0">
                <a:latin typeface="Dom Casual" charset="0"/>
              </a:rPr>
              <a:t>Es la categoría o la clasificación que se hace para englobar un conjunto de características acerca de los objetos.</a:t>
            </a:r>
          </a:p>
          <a:p>
            <a:pPr>
              <a:lnSpc>
                <a:spcPct val="110000"/>
              </a:lnSpc>
              <a:spcBef>
                <a:spcPct val="0"/>
              </a:spcBef>
              <a:buFontTx/>
              <a:buNone/>
            </a:pPr>
            <a:endParaRPr lang="es-ES_tradnl" altLang="es-MX" sz="2000" dirty="0">
              <a:latin typeface="Dom Casual" charset="0"/>
            </a:endParaRPr>
          </a:p>
          <a:p>
            <a:pPr>
              <a:lnSpc>
                <a:spcPct val="110000"/>
              </a:lnSpc>
              <a:spcBef>
                <a:spcPct val="0"/>
              </a:spcBef>
              <a:buFontTx/>
              <a:buNone/>
            </a:pPr>
            <a:r>
              <a:rPr lang="es-ES_tradnl" altLang="es-MX" sz="2000" dirty="0">
                <a:latin typeface="Dom Casual" charset="0"/>
              </a:rPr>
              <a:t>     </a:t>
            </a:r>
            <a:r>
              <a:rPr lang="es-ES_tradnl" altLang="es-MX" sz="2000" b="1" dirty="0">
                <a:latin typeface="Dom Casual" charset="0"/>
              </a:rPr>
              <a:t>Ejemplo:</a:t>
            </a:r>
          </a:p>
          <a:p>
            <a:pPr>
              <a:lnSpc>
                <a:spcPct val="110000"/>
              </a:lnSpc>
              <a:spcBef>
                <a:spcPct val="0"/>
              </a:spcBef>
              <a:buFontTx/>
              <a:buNone/>
            </a:pPr>
            <a:r>
              <a:rPr lang="es-ES_tradnl" altLang="es-MX" sz="2000" dirty="0">
                <a:latin typeface="Dom Casual" charset="0"/>
              </a:rPr>
              <a:t>     Los mamíferos son una clase y las características comunes de todos los mamíferos son: Tienen pelo, amamantan a sus crías, etc.</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Rectangle 2">
            <a:extLst>
              <a:ext uri="{FF2B5EF4-FFF2-40B4-BE49-F238E27FC236}">
                <a16:creationId xmlns:a16="http://schemas.microsoft.com/office/drawing/2014/main" id="{A989DBC3-3BB3-47E2-B7AB-0605D52D98D2}"/>
              </a:ext>
            </a:extLst>
          </p:cNvPr>
          <p:cNvSpPr>
            <a:spLocks noGrp="1" noChangeArrowheads="1"/>
          </p:cNvSpPr>
          <p:nvPr>
            <p:ph type="title"/>
          </p:nvPr>
        </p:nvSpPr>
        <p:spPr>
          <a:xfrm>
            <a:off x="431540" y="1143001"/>
            <a:ext cx="8280920" cy="770172"/>
          </a:xfrm>
        </p:spPr>
        <p:txBody>
          <a:bodyPr>
            <a:normAutofit fontScale="90000"/>
          </a:bodyPr>
          <a:lstStyle/>
          <a:p>
            <a:pPr algn="l">
              <a:lnSpc>
                <a:spcPct val="150000"/>
              </a:lnSpc>
              <a:spcBef>
                <a:spcPts val="1200"/>
              </a:spcBef>
            </a:pPr>
            <a:r>
              <a:rPr lang="es-ES" altLang="es-MX" sz="1800" dirty="0">
                <a:solidFill>
                  <a:schemeClr val="tx1">
                    <a:lumMod val="95000"/>
                    <a:lumOff val="5000"/>
                  </a:schemeClr>
                </a:solidFill>
                <a:latin typeface="Dom Casual" charset="0"/>
              </a:rPr>
              <a:t>Cada vez que se define una clase en Python, se crea a su vez un tipo nuevo (tipo </a:t>
            </a:r>
            <a:r>
              <a:rPr lang="es-ES" altLang="es-MX" sz="1800" b="1" dirty="0">
                <a:solidFill>
                  <a:schemeClr val="tx1">
                    <a:lumMod val="95000"/>
                    <a:lumOff val="5000"/>
                  </a:schemeClr>
                </a:solidFill>
                <a:latin typeface="Dom Casual" charset="0"/>
              </a:rPr>
              <a:t>int</a:t>
            </a:r>
            <a:r>
              <a:rPr lang="es-ES" altLang="es-MX" sz="1800" dirty="0">
                <a:solidFill>
                  <a:schemeClr val="tx1">
                    <a:lumMod val="95000"/>
                    <a:lumOff val="5000"/>
                  </a:schemeClr>
                </a:solidFill>
                <a:latin typeface="Dom Casual" charset="0"/>
              </a:rPr>
              <a:t>, </a:t>
            </a:r>
            <a:r>
              <a:rPr lang="es-ES" altLang="es-MX" sz="1800" b="1" dirty="0">
                <a:solidFill>
                  <a:schemeClr val="tx1">
                    <a:lumMod val="95000"/>
                    <a:lumOff val="5000"/>
                  </a:schemeClr>
                </a:solidFill>
                <a:latin typeface="Dom Casual" charset="0"/>
              </a:rPr>
              <a:t>float</a:t>
            </a:r>
            <a:r>
              <a:rPr lang="es-ES" altLang="es-MX" sz="1800" dirty="0">
                <a:solidFill>
                  <a:schemeClr val="tx1">
                    <a:lumMod val="95000"/>
                    <a:lumOff val="5000"/>
                  </a:schemeClr>
                </a:solidFill>
                <a:latin typeface="Dom Casual" charset="0"/>
              </a:rPr>
              <a:t>, </a:t>
            </a:r>
            <a:r>
              <a:rPr lang="es-ES" altLang="es-MX" sz="1800" b="1" dirty="0">
                <a:solidFill>
                  <a:schemeClr val="tx1">
                    <a:lumMod val="95000"/>
                    <a:lumOff val="5000"/>
                  </a:schemeClr>
                </a:solidFill>
                <a:latin typeface="Dom Casual" charset="0"/>
              </a:rPr>
              <a:t>str</a:t>
            </a:r>
            <a:r>
              <a:rPr lang="es-ES" altLang="es-MX" sz="1800" dirty="0">
                <a:solidFill>
                  <a:schemeClr val="tx1">
                    <a:lumMod val="95000"/>
                    <a:lumOff val="5000"/>
                  </a:schemeClr>
                </a:solidFill>
                <a:latin typeface="Dom Casual" charset="0"/>
              </a:rPr>
              <a:t>, </a:t>
            </a:r>
            <a:r>
              <a:rPr lang="es-ES" altLang="es-MX" sz="1800" b="1" dirty="0">
                <a:solidFill>
                  <a:schemeClr val="tx1">
                    <a:lumMod val="95000"/>
                    <a:lumOff val="5000"/>
                  </a:schemeClr>
                </a:solidFill>
                <a:latin typeface="Dom Casual" charset="0"/>
              </a:rPr>
              <a:t>list</a:t>
            </a:r>
            <a:r>
              <a:rPr lang="es-ES" altLang="es-MX" sz="1800" dirty="0">
                <a:solidFill>
                  <a:schemeClr val="tx1">
                    <a:lumMod val="95000"/>
                    <a:lumOff val="5000"/>
                  </a:schemeClr>
                </a:solidFill>
                <a:latin typeface="Dom Casual" charset="0"/>
              </a:rPr>
              <a:t>, </a:t>
            </a:r>
            <a:r>
              <a:rPr lang="es-ES" altLang="es-MX" sz="1800" b="1" dirty="0">
                <a:solidFill>
                  <a:schemeClr val="tx1">
                    <a:lumMod val="95000"/>
                    <a:lumOff val="5000"/>
                  </a:schemeClr>
                </a:solidFill>
                <a:latin typeface="Dom Casual" charset="0"/>
              </a:rPr>
              <a:t>tuple…</a:t>
            </a:r>
            <a:r>
              <a:rPr lang="es-ES" altLang="es-MX" sz="1800" dirty="0">
                <a:solidFill>
                  <a:schemeClr val="tx1">
                    <a:lumMod val="95000"/>
                    <a:lumOff val="5000"/>
                  </a:schemeClr>
                </a:solidFill>
                <a:latin typeface="Dom Casual" charset="0"/>
              </a:rPr>
              <a:t>)</a:t>
            </a:r>
            <a:endParaRPr lang="es-ES_tradnl" altLang="es-MX" sz="1800" dirty="0">
              <a:solidFill>
                <a:schemeClr val="tx1">
                  <a:lumMod val="95000"/>
                  <a:lumOff val="5000"/>
                </a:schemeClr>
              </a:solidFill>
              <a:latin typeface="Dom Casual" charset="0"/>
            </a:endParaRPr>
          </a:p>
        </p:txBody>
      </p:sp>
      <p:sp>
        <p:nvSpPr>
          <p:cNvPr id="7" name="Rectangle 2">
            <a:extLst>
              <a:ext uri="{FF2B5EF4-FFF2-40B4-BE49-F238E27FC236}">
                <a16:creationId xmlns:a16="http://schemas.microsoft.com/office/drawing/2014/main" id="{C1FE459C-07E2-4B95-B312-371C1E72CE94}"/>
              </a:ext>
            </a:extLst>
          </p:cNvPr>
          <p:cNvSpPr txBox="1">
            <a:spLocks noChangeArrowheads="1"/>
          </p:cNvSpPr>
          <p:nvPr/>
        </p:nvSpPr>
        <p:spPr>
          <a:xfrm>
            <a:off x="925513" y="0"/>
            <a:ext cx="7174879" cy="114300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b="1" dirty="0">
                <a:solidFill>
                  <a:schemeClr val="accent4">
                    <a:lumMod val="50000"/>
                  </a:schemeClr>
                </a:solidFill>
                <a:effectLst>
                  <a:outerShdw blurRad="38100" dist="38100" dir="2700000" algn="tl">
                    <a:srgbClr val="C0C0C0"/>
                  </a:outerShdw>
                </a:effectLst>
                <a:latin typeface="Dom Casual" charset="0"/>
              </a:rPr>
              <a:t>Clases en Python</a:t>
            </a:r>
          </a:p>
        </p:txBody>
      </p:sp>
      <p:pic>
        <p:nvPicPr>
          <p:cNvPr id="11" name="Imagen 10">
            <a:extLst>
              <a:ext uri="{FF2B5EF4-FFF2-40B4-BE49-F238E27FC236}">
                <a16:creationId xmlns:a16="http://schemas.microsoft.com/office/drawing/2014/main" id="{7DD650B5-F59A-45D1-B1A3-5494C0D93B6A}"/>
              </a:ext>
            </a:extLst>
          </p:cNvPr>
          <p:cNvPicPr>
            <a:picLocks noChangeAspect="1"/>
          </p:cNvPicPr>
          <p:nvPr/>
        </p:nvPicPr>
        <p:blipFill>
          <a:blip r:embed="rId3"/>
          <a:stretch>
            <a:fillRect/>
          </a:stretch>
        </p:blipFill>
        <p:spPr>
          <a:xfrm>
            <a:off x="3059832" y="1844824"/>
            <a:ext cx="5500223" cy="4430191"/>
          </a:xfrm>
          <a:prstGeom prst="rect">
            <a:avLst/>
          </a:prstGeom>
        </p:spPr>
      </p:pic>
      <p:sp>
        <p:nvSpPr>
          <p:cNvPr id="14" name="Rectangle 2">
            <a:extLst>
              <a:ext uri="{FF2B5EF4-FFF2-40B4-BE49-F238E27FC236}">
                <a16:creationId xmlns:a16="http://schemas.microsoft.com/office/drawing/2014/main" id="{98A9BE75-84DA-4969-88EB-5F789CE4F31B}"/>
              </a:ext>
            </a:extLst>
          </p:cNvPr>
          <p:cNvSpPr txBox="1">
            <a:spLocks noChangeArrowheads="1"/>
          </p:cNvSpPr>
          <p:nvPr/>
        </p:nvSpPr>
        <p:spPr>
          <a:xfrm>
            <a:off x="431540" y="1948759"/>
            <a:ext cx="2628292" cy="3766239"/>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50000"/>
              </a:lnSpc>
              <a:spcBef>
                <a:spcPts val="1200"/>
              </a:spcBef>
            </a:pPr>
            <a:r>
              <a:rPr lang="es-ES" altLang="es-MX" sz="1600" dirty="0">
                <a:solidFill>
                  <a:schemeClr val="tx1">
                    <a:lumMod val="95000"/>
                    <a:lumOff val="5000"/>
                  </a:schemeClr>
                </a:solidFill>
                <a:latin typeface="Dom Casual" charset="0"/>
              </a:rPr>
              <a:t>Para definir una clase en Python se utiliza la palabra reservada </a:t>
            </a:r>
            <a:r>
              <a:rPr lang="es-ES" altLang="es-MX" sz="1600" b="1" dirty="0">
                <a:solidFill>
                  <a:schemeClr val="accent6">
                    <a:lumMod val="75000"/>
                  </a:schemeClr>
                </a:solidFill>
                <a:latin typeface="Dom Casual" charset="0"/>
              </a:rPr>
              <a:t>class</a:t>
            </a:r>
            <a:r>
              <a:rPr lang="es-ES" altLang="es-MX" sz="1600" dirty="0">
                <a:solidFill>
                  <a:schemeClr val="tx1">
                    <a:lumMod val="95000"/>
                    <a:lumOff val="5000"/>
                  </a:schemeClr>
                </a:solidFill>
                <a:latin typeface="Dom Casual" charset="0"/>
              </a:rPr>
              <a:t>. </a:t>
            </a:r>
          </a:p>
          <a:p>
            <a:pPr algn="l">
              <a:lnSpc>
                <a:spcPct val="150000"/>
              </a:lnSpc>
              <a:spcBef>
                <a:spcPts val="1200"/>
              </a:spcBef>
            </a:pPr>
            <a:r>
              <a:rPr lang="es-ES" altLang="es-MX" sz="1600" dirty="0">
                <a:solidFill>
                  <a:schemeClr val="tx1">
                    <a:lumMod val="95000"/>
                    <a:lumOff val="5000"/>
                  </a:schemeClr>
                </a:solidFill>
                <a:latin typeface="Dom Casual" charset="0"/>
              </a:rPr>
              <a:t>El siguiente esquema visualiza los elementos principales que componen una clase. </a:t>
            </a:r>
            <a:endParaRPr lang="es-ES_tradnl" altLang="es-MX" sz="1600" dirty="0">
              <a:solidFill>
                <a:schemeClr val="tx1">
                  <a:lumMod val="95000"/>
                  <a:lumOff val="5000"/>
                </a:schemeClr>
              </a:solidFill>
              <a:latin typeface="Dom Casual" charset="0"/>
            </a:endParaRPr>
          </a:p>
        </p:txBody>
      </p:sp>
    </p:spTree>
    <p:extLst>
      <p:ext uri="{BB962C8B-B14F-4D97-AF65-F5344CB8AC3E}">
        <p14:creationId xmlns:p14="http://schemas.microsoft.com/office/powerpoint/2010/main" val="202592493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Rectangle 2">
            <a:extLst>
              <a:ext uri="{FF2B5EF4-FFF2-40B4-BE49-F238E27FC236}">
                <a16:creationId xmlns:a16="http://schemas.microsoft.com/office/drawing/2014/main" id="{A989DBC3-3BB3-47E2-B7AB-0605D52D98D2}"/>
              </a:ext>
            </a:extLst>
          </p:cNvPr>
          <p:cNvSpPr>
            <a:spLocks noGrp="1" noChangeArrowheads="1"/>
          </p:cNvSpPr>
          <p:nvPr>
            <p:ph type="title"/>
          </p:nvPr>
        </p:nvSpPr>
        <p:spPr>
          <a:xfrm>
            <a:off x="431540" y="1115617"/>
            <a:ext cx="8280920" cy="585191"/>
          </a:xfrm>
        </p:spPr>
        <p:txBody>
          <a:bodyPr>
            <a:normAutofit/>
          </a:bodyPr>
          <a:lstStyle/>
          <a:p>
            <a:pPr algn="just">
              <a:lnSpc>
                <a:spcPct val="150000"/>
              </a:lnSpc>
            </a:pPr>
            <a:r>
              <a:rPr lang="es-ES" altLang="es-MX" sz="1600" dirty="0">
                <a:solidFill>
                  <a:schemeClr val="tx1">
                    <a:lumMod val="95000"/>
                    <a:lumOff val="5000"/>
                  </a:schemeClr>
                </a:solidFill>
                <a:latin typeface="Dom Casual" charset="0"/>
              </a:rPr>
              <a:t>Este esquema se define la clase </a:t>
            </a:r>
            <a:r>
              <a:rPr lang="es-ES" altLang="es-MX" sz="1600" b="1" dirty="0">
                <a:solidFill>
                  <a:schemeClr val="accent6">
                    <a:lumMod val="75000"/>
                  </a:schemeClr>
                </a:solidFill>
                <a:latin typeface="Dom Casual" charset="0"/>
              </a:rPr>
              <a:t>Coche</a:t>
            </a:r>
            <a:r>
              <a:rPr lang="es-ES" altLang="es-MX" sz="1600" dirty="0">
                <a:solidFill>
                  <a:schemeClr val="tx1">
                    <a:lumMod val="95000"/>
                    <a:lumOff val="5000"/>
                  </a:schemeClr>
                </a:solidFill>
                <a:latin typeface="Dom Casual" charset="0"/>
              </a:rPr>
              <a:t>. </a:t>
            </a:r>
            <a:endParaRPr lang="es-ES_tradnl" altLang="es-MX" sz="1600" dirty="0">
              <a:solidFill>
                <a:schemeClr val="tx1">
                  <a:lumMod val="95000"/>
                  <a:lumOff val="5000"/>
                </a:schemeClr>
              </a:solidFill>
              <a:latin typeface="Dom Casual" charset="0"/>
            </a:endParaRPr>
          </a:p>
        </p:txBody>
      </p:sp>
      <p:sp>
        <p:nvSpPr>
          <p:cNvPr id="7" name="Rectangle 2">
            <a:extLst>
              <a:ext uri="{FF2B5EF4-FFF2-40B4-BE49-F238E27FC236}">
                <a16:creationId xmlns:a16="http://schemas.microsoft.com/office/drawing/2014/main" id="{C1FE459C-07E2-4B95-B312-371C1E72CE94}"/>
              </a:ext>
            </a:extLst>
          </p:cNvPr>
          <p:cNvSpPr txBox="1">
            <a:spLocks noChangeArrowheads="1"/>
          </p:cNvSpPr>
          <p:nvPr/>
        </p:nvSpPr>
        <p:spPr>
          <a:xfrm>
            <a:off x="984560" y="-27384"/>
            <a:ext cx="7174879" cy="114300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b="1" dirty="0">
                <a:solidFill>
                  <a:schemeClr val="accent4">
                    <a:lumMod val="50000"/>
                  </a:schemeClr>
                </a:solidFill>
                <a:effectLst>
                  <a:outerShdw blurRad="38100" dist="38100" dir="2700000" algn="tl">
                    <a:srgbClr val="C0C0C0"/>
                  </a:outerShdw>
                </a:effectLst>
                <a:latin typeface="Dom Casual" charset="0"/>
              </a:rPr>
              <a:t>Clases en Python</a:t>
            </a:r>
          </a:p>
        </p:txBody>
      </p:sp>
      <p:pic>
        <p:nvPicPr>
          <p:cNvPr id="6" name="Imagen 5">
            <a:extLst>
              <a:ext uri="{FF2B5EF4-FFF2-40B4-BE49-F238E27FC236}">
                <a16:creationId xmlns:a16="http://schemas.microsoft.com/office/drawing/2014/main" id="{33435BC1-AD01-4FA7-B9E6-5B7267A13ED2}"/>
              </a:ext>
            </a:extLst>
          </p:cNvPr>
          <p:cNvPicPr>
            <a:picLocks noChangeAspect="1"/>
          </p:cNvPicPr>
          <p:nvPr/>
        </p:nvPicPr>
        <p:blipFill>
          <a:blip r:embed="rId3"/>
          <a:stretch>
            <a:fillRect/>
          </a:stretch>
        </p:blipFill>
        <p:spPr>
          <a:xfrm>
            <a:off x="3106982" y="1794351"/>
            <a:ext cx="5605478" cy="4514969"/>
          </a:xfrm>
          <a:prstGeom prst="rect">
            <a:avLst/>
          </a:prstGeom>
        </p:spPr>
      </p:pic>
      <p:sp>
        <p:nvSpPr>
          <p:cNvPr id="9" name="Rectangle 2">
            <a:extLst>
              <a:ext uri="{FF2B5EF4-FFF2-40B4-BE49-F238E27FC236}">
                <a16:creationId xmlns:a16="http://schemas.microsoft.com/office/drawing/2014/main" id="{102D4FEC-80EE-463E-A4B2-7087BBE7322F}"/>
              </a:ext>
            </a:extLst>
          </p:cNvPr>
          <p:cNvSpPr txBox="1">
            <a:spLocks noChangeArrowheads="1"/>
          </p:cNvSpPr>
          <p:nvPr/>
        </p:nvSpPr>
        <p:spPr>
          <a:xfrm>
            <a:off x="431540" y="1794351"/>
            <a:ext cx="2484276" cy="234361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lnSpc>
                <a:spcPct val="150000"/>
              </a:lnSpc>
            </a:pPr>
            <a:r>
              <a:rPr lang="es-ES" altLang="es-MX" sz="1600" dirty="0">
                <a:solidFill>
                  <a:schemeClr val="tx1">
                    <a:lumMod val="95000"/>
                    <a:lumOff val="5000"/>
                  </a:schemeClr>
                </a:solidFill>
                <a:latin typeface="Dom Casual" charset="0"/>
              </a:rPr>
              <a:t>La clase establece una serie de </a:t>
            </a:r>
            <a:r>
              <a:rPr lang="es-ES" altLang="es-MX" sz="1600" b="1" dirty="0">
                <a:solidFill>
                  <a:schemeClr val="accent6">
                    <a:lumMod val="75000"/>
                  </a:schemeClr>
                </a:solidFill>
                <a:latin typeface="Dom Casual" charset="0"/>
              </a:rPr>
              <a:t>datos </a:t>
            </a:r>
            <a:r>
              <a:rPr lang="es-ES" altLang="es-MX" sz="1600" dirty="0">
                <a:solidFill>
                  <a:schemeClr val="tx1">
                    <a:lumMod val="95000"/>
                    <a:lumOff val="5000"/>
                  </a:schemeClr>
                </a:solidFill>
                <a:latin typeface="Dom Casual" charset="0"/>
              </a:rPr>
              <a:t>(atributos), como </a:t>
            </a:r>
            <a:r>
              <a:rPr lang="es-ES" altLang="es-MX" sz="1600" b="1" dirty="0">
                <a:solidFill>
                  <a:schemeClr val="tx1">
                    <a:lumMod val="95000"/>
                    <a:lumOff val="5000"/>
                  </a:schemeClr>
                </a:solidFill>
                <a:latin typeface="Dom Casual" charset="0"/>
              </a:rPr>
              <a:t>ruedas</a:t>
            </a:r>
            <a:r>
              <a:rPr lang="es-ES" altLang="es-MX" sz="1600" dirty="0">
                <a:solidFill>
                  <a:schemeClr val="tx1">
                    <a:lumMod val="95000"/>
                    <a:lumOff val="5000"/>
                  </a:schemeClr>
                </a:solidFill>
                <a:latin typeface="Dom Casual" charset="0"/>
              </a:rPr>
              <a:t>, </a:t>
            </a:r>
            <a:r>
              <a:rPr lang="es-ES" altLang="es-MX" sz="1600" b="1" dirty="0">
                <a:solidFill>
                  <a:schemeClr val="tx1">
                    <a:lumMod val="95000"/>
                    <a:lumOff val="5000"/>
                  </a:schemeClr>
                </a:solidFill>
                <a:latin typeface="Dom Casual" charset="0"/>
              </a:rPr>
              <a:t>color</a:t>
            </a:r>
            <a:r>
              <a:rPr lang="es-ES" altLang="es-MX" sz="1600" dirty="0">
                <a:solidFill>
                  <a:schemeClr val="tx1">
                    <a:lumMod val="95000"/>
                    <a:lumOff val="5000"/>
                  </a:schemeClr>
                </a:solidFill>
                <a:latin typeface="Dom Casual" charset="0"/>
              </a:rPr>
              <a:t>, </a:t>
            </a:r>
            <a:r>
              <a:rPr lang="es-ES" altLang="es-MX" sz="1600" b="1" dirty="0">
                <a:solidFill>
                  <a:schemeClr val="tx1">
                    <a:lumMod val="95000"/>
                    <a:lumOff val="5000"/>
                  </a:schemeClr>
                </a:solidFill>
                <a:latin typeface="Dom Casual" charset="0"/>
              </a:rPr>
              <a:t>aceleracion</a:t>
            </a:r>
            <a:r>
              <a:rPr lang="es-ES" altLang="es-MX" sz="1600" dirty="0">
                <a:solidFill>
                  <a:schemeClr val="tx1">
                    <a:lumMod val="95000"/>
                    <a:lumOff val="5000"/>
                  </a:schemeClr>
                </a:solidFill>
                <a:latin typeface="Dom Casual" charset="0"/>
              </a:rPr>
              <a:t> y </a:t>
            </a:r>
            <a:r>
              <a:rPr lang="es-ES" altLang="es-MX" sz="1600" b="1" dirty="0">
                <a:solidFill>
                  <a:schemeClr val="tx1">
                    <a:lumMod val="95000"/>
                    <a:lumOff val="5000"/>
                  </a:schemeClr>
                </a:solidFill>
                <a:latin typeface="Dom Casual" charset="0"/>
              </a:rPr>
              <a:t>velocidad</a:t>
            </a:r>
            <a:r>
              <a:rPr lang="es-ES" altLang="es-MX" sz="1600" dirty="0">
                <a:solidFill>
                  <a:schemeClr val="tx1">
                    <a:lumMod val="95000"/>
                    <a:lumOff val="5000"/>
                  </a:schemeClr>
                </a:solidFill>
                <a:latin typeface="Dom Casual" charset="0"/>
              </a:rPr>
              <a:t> y las </a:t>
            </a:r>
            <a:r>
              <a:rPr lang="es-ES" altLang="es-MX" sz="1600" b="1" dirty="0">
                <a:solidFill>
                  <a:schemeClr val="accent6">
                    <a:lumMod val="75000"/>
                  </a:schemeClr>
                </a:solidFill>
                <a:latin typeface="Dom Casual" charset="0"/>
              </a:rPr>
              <a:t>operaciones</a:t>
            </a:r>
            <a:r>
              <a:rPr lang="es-ES" altLang="es-MX" sz="1600" dirty="0">
                <a:solidFill>
                  <a:schemeClr val="tx1">
                    <a:lumMod val="95000"/>
                    <a:lumOff val="5000"/>
                  </a:schemeClr>
                </a:solidFill>
                <a:latin typeface="Dom Casual" charset="0"/>
              </a:rPr>
              <a:t> (métodos) </a:t>
            </a:r>
            <a:r>
              <a:rPr lang="es-ES" altLang="es-MX" sz="1600" b="1" dirty="0">
                <a:solidFill>
                  <a:schemeClr val="tx1">
                    <a:lumMod val="95000"/>
                    <a:lumOff val="5000"/>
                  </a:schemeClr>
                </a:solidFill>
                <a:latin typeface="Dom Casual" charset="0"/>
              </a:rPr>
              <a:t>acelera()</a:t>
            </a:r>
            <a:r>
              <a:rPr lang="es-ES" altLang="es-MX" sz="1600" dirty="0">
                <a:solidFill>
                  <a:schemeClr val="tx1">
                    <a:lumMod val="95000"/>
                    <a:lumOff val="5000"/>
                  </a:schemeClr>
                </a:solidFill>
                <a:latin typeface="Dom Casual" charset="0"/>
              </a:rPr>
              <a:t> y </a:t>
            </a:r>
            <a:r>
              <a:rPr lang="es-ES" altLang="es-MX" sz="1600" b="1" dirty="0">
                <a:solidFill>
                  <a:schemeClr val="tx1">
                    <a:lumMod val="95000"/>
                    <a:lumOff val="5000"/>
                  </a:schemeClr>
                </a:solidFill>
                <a:latin typeface="Dom Casual" charset="0"/>
              </a:rPr>
              <a:t>frena()</a:t>
            </a:r>
            <a:r>
              <a:rPr lang="es-ES" altLang="es-MX" sz="1600" dirty="0">
                <a:solidFill>
                  <a:schemeClr val="tx1">
                    <a:lumMod val="95000"/>
                    <a:lumOff val="5000"/>
                  </a:schemeClr>
                </a:solidFill>
                <a:latin typeface="Dom Casual" charset="0"/>
              </a:rPr>
              <a:t>.</a:t>
            </a:r>
            <a:endParaRPr lang="es-ES_tradnl" altLang="es-MX" sz="1600" dirty="0">
              <a:solidFill>
                <a:schemeClr val="tx1">
                  <a:lumMod val="95000"/>
                  <a:lumOff val="5000"/>
                </a:schemeClr>
              </a:solidFill>
              <a:latin typeface="Dom Casual" charset="0"/>
            </a:endParaRPr>
          </a:p>
        </p:txBody>
      </p:sp>
    </p:spTree>
    <p:extLst>
      <p:ext uri="{BB962C8B-B14F-4D97-AF65-F5344CB8AC3E}">
        <p14:creationId xmlns:p14="http://schemas.microsoft.com/office/powerpoint/2010/main" val="394665893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4178" name="Rectangle 2">
            <a:extLst>
              <a:ext uri="{FF2B5EF4-FFF2-40B4-BE49-F238E27FC236}">
                <a16:creationId xmlns:a16="http://schemas.microsoft.com/office/drawing/2014/main" id="{A989DBC3-3BB3-47E2-B7AB-0605D52D98D2}"/>
              </a:ext>
            </a:extLst>
          </p:cNvPr>
          <p:cNvSpPr>
            <a:spLocks noGrp="1" noChangeArrowheads="1"/>
          </p:cNvSpPr>
          <p:nvPr>
            <p:ph type="title"/>
          </p:nvPr>
        </p:nvSpPr>
        <p:spPr>
          <a:xfrm>
            <a:off x="431540" y="911410"/>
            <a:ext cx="8100900" cy="4101766"/>
          </a:xfrm>
        </p:spPr>
        <p:txBody>
          <a:bodyPr>
            <a:normAutofit/>
          </a:bodyPr>
          <a:lstStyle/>
          <a:p>
            <a:pPr algn="l"/>
            <a:r>
              <a:rPr lang="es-ES" altLang="es-MX" sz="1600" dirty="0">
                <a:solidFill>
                  <a:schemeClr val="tx1">
                    <a:lumMod val="95000"/>
                    <a:lumOff val="5000"/>
                  </a:schemeClr>
                </a:solidFill>
                <a:latin typeface="Dom Casual" charset="0"/>
              </a:rPr>
              <a:t>En el siguiente ejemplo se crean dos objetos de tipo Coche:</a:t>
            </a:r>
            <a:br>
              <a:rPr lang="es-ES" altLang="es-MX" sz="1600" dirty="0">
                <a:solidFill>
                  <a:schemeClr val="tx1">
                    <a:lumMod val="95000"/>
                    <a:lumOff val="5000"/>
                  </a:schemeClr>
                </a:solidFill>
                <a:latin typeface="Dom Casual" charset="0"/>
              </a:rPr>
            </a:br>
            <a:br>
              <a:rPr lang="es-ES" altLang="es-MX" sz="1600" dirty="0">
                <a:solidFill>
                  <a:schemeClr val="tx1">
                    <a:lumMod val="95000"/>
                    <a:lumOff val="5000"/>
                  </a:schemeClr>
                </a:solidFill>
                <a:latin typeface="Dom Casual" charset="0"/>
              </a:rPr>
            </a:br>
            <a:br>
              <a:rPr lang="es-ES" altLang="es-MX" sz="1600" dirty="0">
                <a:solidFill>
                  <a:schemeClr val="tx1">
                    <a:lumMod val="95000"/>
                    <a:lumOff val="5000"/>
                  </a:schemeClr>
                </a:solidFill>
                <a:latin typeface="Dom Casual" charset="0"/>
              </a:rPr>
            </a:br>
            <a:r>
              <a:rPr lang="es-ES" altLang="es-MX" sz="1600" b="1" dirty="0">
                <a:solidFill>
                  <a:srgbClr val="FF0000"/>
                </a:solidFill>
                <a:latin typeface="Dom Casual" charset="0"/>
              </a:rPr>
              <a:t>c1 </a:t>
            </a:r>
            <a:r>
              <a:rPr lang="es-ES" altLang="es-MX" sz="1600" dirty="0">
                <a:solidFill>
                  <a:schemeClr val="tx1">
                    <a:lumMod val="95000"/>
                    <a:lumOff val="5000"/>
                  </a:schemeClr>
                </a:solidFill>
                <a:latin typeface="Dom Casual" charset="0"/>
              </a:rPr>
              <a:t>= </a:t>
            </a:r>
            <a:r>
              <a:rPr lang="es-ES" altLang="es-MX" sz="1600" b="1" dirty="0">
                <a:solidFill>
                  <a:schemeClr val="accent6">
                    <a:lumMod val="75000"/>
                  </a:schemeClr>
                </a:solidFill>
                <a:latin typeface="Dom Casual" charset="0"/>
              </a:rPr>
              <a:t>Coche('rojo', 20)</a:t>
            </a:r>
            <a:br>
              <a:rPr lang="es-ES" altLang="es-MX" sz="1600" b="1" dirty="0">
                <a:solidFill>
                  <a:schemeClr val="accent6">
                    <a:lumMod val="75000"/>
                  </a:schemeClr>
                </a:solidFill>
                <a:latin typeface="Dom Casual" charset="0"/>
              </a:rPr>
            </a:br>
            <a:r>
              <a:rPr lang="es-ES" altLang="es-MX" sz="1600" dirty="0">
                <a:solidFill>
                  <a:schemeClr val="tx1">
                    <a:lumMod val="95000"/>
                    <a:lumOff val="5000"/>
                  </a:schemeClr>
                </a:solidFill>
                <a:latin typeface="Dom Casual" charset="0"/>
              </a:rPr>
              <a:t>print(c1.color)</a:t>
            </a:r>
            <a:br>
              <a:rPr lang="es-ES" altLang="es-MX" sz="1600" dirty="0">
                <a:solidFill>
                  <a:schemeClr val="tx1">
                    <a:lumMod val="95000"/>
                    <a:lumOff val="5000"/>
                  </a:schemeClr>
                </a:solidFill>
                <a:latin typeface="Dom Casual" charset="0"/>
              </a:rPr>
            </a:br>
            <a:r>
              <a:rPr lang="es-ES" altLang="es-MX" sz="1600" dirty="0">
                <a:solidFill>
                  <a:schemeClr val="tx1">
                    <a:lumMod val="95000"/>
                    <a:lumOff val="5000"/>
                  </a:schemeClr>
                </a:solidFill>
                <a:latin typeface="Dom Casual" charset="0"/>
              </a:rPr>
              <a:t>rojo</a:t>
            </a:r>
            <a:br>
              <a:rPr lang="es-ES" altLang="es-MX" sz="1600" dirty="0">
                <a:solidFill>
                  <a:schemeClr val="tx1">
                    <a:lumMod val="95000"/>
                    <a:lumOff val="5000"/>
                  </a:schemeClr>
                </a:solidFill>
                <a:latin typeface="Dom Casual" charset="0"/>
              </a:rPr>
            </a:br>
            <a:r>
              <a:rPr lang="es-ES" altLang="es-MX" sz="1600" dirty="0">
                <a:solidFill>
                  <a:schemeClr val="tx1">
                    <a:lumMod val="95000"/>
                    <a:lumOff val="5000"/>
                  </a:schemeClr>
                </a:solidFill>
                <a:latin typeface="Dom Casual" charset="0"/>
              </a:rPr>
              <a:t>print(c1.ruedas)</a:t>
            </a:r>
            <a:br>
              <a:rPr lang="es-ES" altLang="es-MX" sz="1600" dirty="0">
                <a:solidFill>
                  <a:schemeClr val="tx1">
                    <a:lumMod val="95000"/>
                    <a:lumOff val="5000"/>
                  </a:schemeClr>
                </a:solidFill>
                <a:latin typeface="Dom Casual" charset="0"/>
              </a:rPr>
            </a:br>
            <a:r>
              <a:rPr lang="es-ES" altLang="es-MX" sz="1600" dirty="0">
                <a:solidFill>
                  <a:schemeClr val="tx1">
                    <a:lumMod val="95000"/>
                    <a:lumOff val="5000"/>
                  </a:schemeClr>
                </a:solidFill>
                <a:latin typeface="Dom Casual" charset="0"/>
              </a:rPr>
              <a:t>4</a:t>
            </a:r>
            <a:br>
              <a:rPr lang="es-ES" altLang="es-MX" sz="1600" dirty="0">
                <a:solidFill>
                  <a:schemeClr val="tx1">
                    <a:lumMod val="95000"/>
                    <a:lumOff val="5000"/>
                  </a:schemeClr>
                </a:solidFill>
                <a:latin typeface="Dom Casual" charset="0"/>
              </a:rPr>
            </a:br>
            <a:br>
              <a:rPr lang="es-ES" altLang="es-MX" sz="1600" dirty="0">
                <a:solidFill>
                  <a:schemeClr val="tx1">
                    <a:lumMod val="95000"/>
                    <a:lumOff val="5000"/>
                  </a:schemeClr>
                </a:solidFill>
                <a:latin typeface="Dom Casual" charset="0"/>
              </a:rPr>
            </a:br>
            <a:r>
              <a:rPr lang="es-ES" altLang="es-MX" sz="1600" b="1" dirty="0">
                <a:solidFill>
                  <a:srgbClr val="FF0000"/>
                </a:solidFill>
                <a:latin typeface="Dom Casual" charset="0"/>
              </a:rPr>
              <a:t>c2</a:t>
            </a:r>
            <a:r>
              <a:rPr lang="es-ES" altLang="es-MX" sz="1600" dirty="0">
                <a:solidFill>
                  <a:schemeClr val="tx1">
                    <a:lumMod val="95000"/>
                    <a:lumOff val="5000"/>
                  </a:schemeClr>
                </a:solidFill>
                <a:latin typeface="Dom Casual" charset="0"/>
              </a:rPr>
              <a:t> = </a:t>
            </a:r>
            <a:r>
              <a:rPr lang="es-ES" altLang="es-MX" sz="1600" b="1" dirty="0">
                <a:solidFill>
                  <a:schemeClr val="accent6">
                    <a:lumMod val="75000"/>
                  </a:schemeClr>
                </a:solidFill>
                <a:latin typeface="Dom Casual" charset="0"/>
              </a:rPr>
              <a:t>Coche('azul', 30)</a:t>
            </a:r>
            <a:br>
              <a:rPr lang="es-ES" altLang="es-MX" sz="1600" b="1" dirty="0">
                <a:solidFill>
                  <a:schemeClr val="accent6">
                    <a:lumMod val="75000"/>
                  </a:schemeClr>
                </a:solidFill>
                <a:latin typeface="Dom Casual" charset="0"/>
              </a:rPr>
            </a:br>
            <a:r>
              <a:rPr lang="es-ES" altLang="es-MX" sz="1600" dirty="0">
                <a:solidFill>
                  <a:schemeClr val="tx1">
                    <a:lumMod val="95000"/>
                    <a:lumOff val="5000"/>
                  </a:schemeClr>
                </a:solidFill>
                <a:latin typeface="Dom Casual" charset="0"/>
              </a:rPr>
              <a:t>print(c2.color)</a:t>
            </a:r>
            <a:br>
              <a:rPr lang="es-ES" altLang="es-MX" sz="1600" dirty="0">
                <a:solidFill>
                  <a:schemeClr val="tx1">
                    <a:lumMod val="95000"/>
                    <a:lumOff val="5000"/>
                  </a:schemeClr>
                </a:solidFill>
                <a:latin typeface="Dom Casual" charset="0"/>
              </a:rPr>
            </a:br>
            <a:r>
              <a:rPr lang="es-ES" altLang="es-MX" sz="1600" dirty="0">
                <a:solidFill>
                  <a:schemeClr val="tx1">
                    <a:lumMod val="95000"/>
                    <a:lumOff val="5000"/>
                  </a:schemeClr>
                </a:solidFill>
                <a:latin typeface="Dom Casual" charset="0"/>
              </a:rPr>
              <a:t>azul</a:t>
            </a:r>
            <a:br>
              <a:rPr lang="es-ES" altLang="es-MX" sz="1600" dirty="0">
                <a:solidFill>
                  <a:schemeClr val="tx1">
                    <a:lumMod val="95000"/>
                    <a:lumOff val="5000"/>
                  </a:schemeClr>
                </a:solidFill>
                <a:latin typeface="Dom Casual" charset="0"/>
              </a:rPr>
            </a:br>
            <a:r>
              <a:rPr lang="es-ES" altLang="es-MX" sz="1600" dirty="0">
                <a:solidFill>
                  <a:schemeClr val="tx1">
                    <a:lumMod val="95000"/>
                    <a:lumOff val="5000"/>
                  </a:schemeClr>
                </a:solidFill>
                <a:latin typeface="Dom Casual" charset="0"/>
              </a:rPr>
              <a:t>print(c2.ruedas)</a:t>
            </a:r>
            <a:br>
              <a:rPr lang="es-ES" altLang="es-MX" sz="1600" dirty="0">
                <a:solidFill>
                  <a:schemeClr val="tx1">
                    <a:lumMod val="95000"/>
                    <a:lumOff val="5000"/>
                  </a:schemeClr>
                </a:solidFill>
                <a:latin typeface="Dom Casual" charset="0"/>
              </a:rPr>
            </a:br>
            <a:r>
              <a:rPr lang="es-ES" altLang="es-MX" sz="1600" dirty="0">
                <a:solidFill>
                  <a:schemeClr val="tx1">
                    <a:lumMod val="95000"/>
                    <a:lumOff val="5000"/>
                  </a:schemeClr>
                </a:solidFill>
                <a:latin typeface="Dom Casual" charset="0"/>
              </a:rPr>
              <a:t>4</a:t>
            </a:r>
            <a:endParaRPr lang="es-ES_tradnl" altLang="es-MX" sz="1600" dirty="0">
              <a:solidFill>
                <a:schemeClr val="tx1">
                  <a:lumMod val="95000"/>
                  <a:lumOff val="5000"/>
                </a:schemeClr>
              </a:solidFill>
              <a:latin typeface="Dom Casual" charset="0"/>
            </a:endParaRPr>
          </a:p>
        </p:txBody>
      </p:sp>
      <p:sp>
        <p:nvSpPr>
          <p:cNvPr id="7" name="Rectangle 2">
            <a:extLst>
              <a:ext uri="{FF2B5EF4-FFF2-40B4-BE49-F238E27FC236}">
                <a16:creationId xmlns:a16="http://schemas.microsoft.com/office/drawing/2014/main" id="{C1FE459C-07E2-4B95-B312-371C1E72CE94}"/>
              </a:ext>
            </a:extLst>
          </p:cNvPr>
          <p:cNvSpPr txBox="1">
            <a:spLocks noChangeArrowheads="1"/>
          </p:cNvSpPr>
          <p:nvPr/>
        </p:nvSpPr>
        <p:spPr>
          <a:xfrm>
            <a:off x="984560" y="-27384"/>
            <a:ext cx="7174879" cy="114300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b="1" dirty="0">
                <a:solidFill>
                  <a:schemeClr val="accent4">
                    <a:lumMod val="50000"/>
                  </a:schemeClr>
                </a:solidFill>
                <a:effectLst>
                  <a:outerShdw blurRad="38100" dist="38100" dir="2700000" algn="tl">
                    <a:srgbClr val="C0C0C0"/>
                  </a:outerShdw>
                </a:effectLst>
                <a:latin typeface="Dom Casual" charset="0"/>
              </a:rPr>
              <a:t>Objetos en Python</a:t>
            </a:r>
          </a:p>
        </p:txBody>
      </p:sp>
      <p:sp>
        <p:nvSpPr>
          <p:cNvPr id="6" name="Rectangle 2">
            <a:extLst>
              <a:ext uri="{FF2B5EF4-FFF2-40B4-BE49-F238E27FC236}">
                <a16:creationId xmlns:a16="http://schemas.microsoft.com/office/drawing/2014/main" id="{A6FC9F71-00E5-43D0-9944-D99205359CE4}"/>
              </a:ext>
            </a:extLst>
          </p:cNvPr>
          <p:cNvSpPr txBox="1">
            <a:spLocks noChangeArrowheads="1"/>
          </p:cNvSpPr>
          <p:nvPr/>
        </p:nvSpPr>
        <p:spPr>
          <a:xfrm>
            <a:off x="395654" y="4983297"/>
            <a:ext cx="8136786" cy="1296144"/>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just">
              <a:lnSpc>
                <a:spcPts val="3000"/>
              </a:lnSpc>
            </a:pPr>
            <a:r>
              <a:rPr lang="es-ES" altLang="es-MX" sz="1600" b="1" dirty="0">
                <a:solidFill>
                  <a:srgbClr val="FF0000"/>
                </a:solidFill>
                <a:latin typeface="Dom Casual" charset="0"/>
              </a:rPr>
              <a:t>c1</a:t>
            </a:r>
            <a:r>
              <a:rPr lang="es-ES" altLang="es-MX" sz="1600" dirty="0">
                <a:solidFill>
                  <a:schemeClr val="tx1">
                    <a:lumMod val="95000"/>
                    <a:lumOff val="5000"/>
                  </a:schemeClr>
                </a:solidFill>
                <a:latin typeface="Dom Casual" charset="0"/>
              </a:rPr>
              <a:t> y </a:t>
            </a:r>
            <a:r>
              <a:rPr lang="es-ES" altLang="es-MX" sz="1600" b="1" dirty="0">
                <a:solidFill>
                  <a:srgbClr val="FF0000"/>
                </a:solidFill>
                <a:latin typeface="Dom Casual" charset="0"/>
              </a:rPr>
              <a:t>c2</a:t>
            </a:r>
            <a:r>
              <a:rPr lang="es-ES" altLang="es-MX" sz="1600" dirty="0">
                <a:solidFill>
                  <a:schemeClr val="tx1">
                    <a:lumMod val="95000"/>
                    <a:lumOff val="5000"/>
                  </a:schemeClr>
                </a:solidFill>
                <a:latin typeface="Dom Casual" charset="0"/>
              </a:rPr>
              <a:t> son objetos, objetos cuya clase es </a:t>
            </a:r>
            <a:r>
              <a:rPr lang="es-ES" altLang="es-MX" sz="1600" b="1" dirty="0">
                <a:solidFill>
                  <a:schemeClr val="accent6">
                    <a:lumMod val="75000"/>
                  </a:schemeClr>
                </a:solidFill>
                <a:latin typeface="Dom Casual" charset="0"/>
              </a:rPr>
              <a:t>Coche</a:t>
            </a:r>
            <a:r>
              <a:rPr lang="es-ES" altLang="es-MX" sz="1600" dirty="0">
                <a:solidFill>
                  <a:schemeClr val="tx1">
                    <a:lumMod val="95000"/>
                    <a:lumOff val="5000"/>
                  </a:schemeClr>
                </a:solidFill>
                <a:latin typeface="Dom Casual" charset="0"/>
              </a:rPr>
              <a:t>. Ambos objetos pueden </a:t>
            </a:r>
            <a:r>
              <a:rPr lang="es-ES" altLang="es-MX" sz="1600" b="1" dirty="0">
                <a:solidFill>
                  <a:schemeClr val="tx1">
                    <a:lumMod val="95000"/>
                    <a:lumOff val="5000"/>
                  </a:schemeClr>
                </a:solidFill>
                <a:latin typeface="Dom Casual" charset="0"/>
              </a:rPr>
              <a:t>acelerar</a:t>
            </a:r>
            <a:r>
              <a:rPr lang="es-ES" altLang="es-MX" sz="1600" dirty="0">
                <a:solidFill>
                  <a:schemeClr val="tx1">
                    <a:lumMod val="95000"/>
                    <a:lumOff val="5000"/>
                  </a:schemeClr>
                </a:solidFill>
                <a:latin typeface="Dom Casual" charset="0"/>
              </a:rPr>
              <a:t> y </a:t>
            </a:r>
            <a:r>
              <a:rPr lang="es-ES" altLang="es-MX" sz="1600" b="1" dirty="0">
                <a:solidFill>
                  <a:schemeClr val="tx1">
                    <a:lumMod val="95000"/>
                    <a:lumOff val="5000"/>
                  </a:schemeClr>
                </a:solidFill>
                <a:latin typeface="Dom Casual" charset="0"/>
              </a:rPr>
              <a:t>frenar</a:t>
            </a:r>
            <a:r>
              <a:rPr lang="es-ES" altLang="es-MX" sz="1600" dirty="0">
                <a:solidFill>
                  <a:schemeClr val="tx1">
                    <a:lumMod val="95000"/>
                    <a:lumOff val="5000"/>
                  </a:schemeClr>
                </a:solidFill>
                <a:latin typeface="Dom Casual" charset="0"/>
              </a:rPr>
              <a:t>, porque su clase define estas operaciones y tienen un color, porque la clase </a:t>
            </a:r>
            <a:r>
              <a:rPr lang="es-ES" altLang="es-MX" sz="1600" b="1" dirty="0">
                <a:solidFill>
                  <a:schemeClr val="accent6">
                    <a:lumMod val="75000"/>
                  </a:schemeClr>
                </a:solidFill>
                <a:latin typeface="Dom Casual" charset="0"/>
              </a:rPr>
              <a:t>Coche</a:t>
            </a:r>
            <a:r>
              <a:rPr lang="es-ES" altLang="es-MX" sz="1600" dirty="0">
                <a:solidFill>
                  <a:schemeClr val="tx1">
                    <a:lumMod val="95000"/>
                    <a:lumOff val="5000"/>
                  </a:schemeClr>
                </a:solidFill>
                <a:latin typeface="Dom Casual" charset="0"/>
              </a:rPr>
              <a:t> también define este dato. </a:t>
            </a:r>
            <a:r>
              <a:rPr lang="es-ES" altLang="es-MX" sz="1600" b="1" dirty="0">
                <a:solidFill>
                  <a:srgbClr val="FF0000"/>
                </a:solidFill>
                <a:latin typeface="Dom Casual" charset="0"/>
              </a:rPr>
              <a:t>c1</a:t>
            </a:r>
            <a:r>
              <a:rPr lang="es-ES" altLang="es-MX" sz="1600" dirty="0">
                <a:solidFill>
                  <a:schemeClr val="tx1">
                    <a:lumMod val="95000"/>
                    <a:lumOff val="5000"/>
                  </a:schemeClr>
                </a:solidFill>
                <a:latin typeface="Dom Casual" charset="0"/>
              </a:rPr>
              <a:t> es de color rojo, mientras que </a:t>
            </a:r>
            <a:r>
              <a:rPr lang="es-ES" altLang="es-MX" sz="1600" b="1" dirty="0">
                <a:solidFill>
                  <a:srgbClr val="FF0000"/>
                </a:solidFill>
                <a:latin typeface="Dom Casual" charset="0"/>
              </a:rPr>
              <a:t>c2 </a:t>
            </a:r>
            <a:r>
              <a:rPr lang="es-ES" altLang="es-MX" sz="1600" dirty="0">
                <a:solidFill>
                  <a:schemeClr val="tx1">
                    <a:lumMod val="95000"/>
                    <a:lumOff val="5000"/>
                  </a:schemeClr>
                </a:solidFill>
                <a:latin typeface="Dom Casual" charset="0"/>
              </a:rPr>
              <a:t>es de color azul.</a:t>
            </a:r>
            <a:endParaRPr lang="es-ES_tradnl" altLang="es-MX" sz="1600" dirty="0">
              <a:solidFill>
                <a:schemeClr val="tx1">
                  <a:lumMod val="95000"/>
                  <a:lumOff val="5000"/>
                </a:schemeClr>
              </a:solidFill>
              <a:latin typeface="Dom Casual" charset="0"/>
            </a:endParaRPr>
          </a:p>
        </p:txBody>
      </p:sp>
      <p:pic>
        <p:nvPicPr>
          <p:cNvPr id="10" name="Imagen 9">
            <a:extLst>
              <a:ext uri="{FF2B5EF4-FFF2-40B4-BE49-F238E27FC236}">
                <a16:creationId xmlns:a16="http://schemas.microsoft.com/office/drawing/2014/main" id="{51B4ED5C-4EAB-4BB6-B188-BF7088972B35}"/>
              </a:ext>
            </a:extLst>
          </p:cNvPr>
          <p:cNvPicPr>
            <a:picLocks noChangeAspect="1"/>
          </p:cNvPicPr>
          <p:nvPr/>
        </p:nvPicPr>
        <p:blipFill>
          <a:blip r:embed="rId3"/>
          <a:stretch>
            <a:fillRect/>
          </a:stretch>
        </p:blipFill>
        <p:spPr>
          <a:xfrm>
            <a:off x="3419872" y="1614936"/>
            <a:ext cx="4392488" cy="3363673"/>
          </a:xfrm>
          <a:prstGeom prst="rect">
            <a:avLst/>
          </a:prstGeom>
        </p:spPr>
      </p:pic>
    </p:spTree>
    <p:extLst>
      <p:ext uri="{BB962C8B-B14F-4D97-AF65-F5344CB8AC3E}">
        <p14:creationId xmlns:p14="http://schemas.microsoft.com/office/powerpoint/2010/main" val="122754217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984560" y="53751"/>
            <a:ext cx="7174879" cy="114300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b="1" dirty="0">
                <a:solidFill>
                  <a:schemeClr val="accent4">
                    <a:lumMod val="50000"/>
                  </a:schemeClr>
                </a:solidFill>
                <a:effectLst>
                  <a:outerShdw blurRad="38100" dist="38100" dir="2700000" algn="tl">
                    <a:srgbClr val="C0C0C0"/>
                  </a:outerShdw>
                </a:effectLst>
                <a:latin typeface="Dom Casual" charset="0"/>
              </a:rPr>
              <a:t>Objetos en Python</a:t>
            </a:r>
          </a:p>
        </p:txBody>
      </p:sp>
      <p:sp>
        <p:nvSpPr>
          <p:cNvPr id="5" name="CuadroTexto 4">
            <a:extLst>
              <a:ext uri="{FF2B5EF4-FFF2-40B4-BE49-F238E27FC236}">
                <a16:creationId xmlns:a16="http://schemas.microsoft.com/office/drawing/2014/main" id="{5B9DCBD5-EDB4-472E-80FA-9890151C94A5}"/>
              </a:ext>
            </a:extLst>
          </p:cNvPr>
          <p:cNvSpPr txBox="1"/>
          <p:nvPr/>
        </p:nvSpPr>
        <p:spPr>
          <a:xfrm>
            <a:off x="886631" y="1412776"/>
            <a:ext cx="7272808" cy="1692771"/>
          </a:xfrm>
          <a:prstGeom prst="rect">
            <a:avLst/>
          </a:prstGeom>
          <a:noFill/>
        </p:spPr>
        <p:txBody>
          <a:bodyPr wrap="square" rtlCol="0">
            <a:spAutoFit/>
          </a:bodyPr>
          <a:lstStyle/>
          <a:p>
            <a:pPr algn="just">
              <a:lnSpc>
                <a:spcPct val="150000"/>
              </a:lnSpc>
            </a:pPr>
            <a:r>
              <a:rPr lang="es-ES" sz="1600" dirty="0"/>
              <a:t>Para crear un objeto de una clase determinada, es decir, instanciar una clase, se usa el nombre de la clase y a continuación se añaden paréntesis (como si se llamara a una función).</a:t>
            </a:r>
          </a:p>
          <a:p>
            <a:r>
              <a:rPr lang="es-ES" sz="1600" dirty="0">
                <a:solidFill>
                  <a:schemeClr val="bg1"/>
                </a:solidFill>
              </a:rPr>
              <a:t>.</a:t>
            </a:r>
            <a:br>
              <a:rPr lang="es-ES" sz="1600" dirty="0"/>
            </a:br>
            <a:r>
              <a:rPr lang="es-ES" sz="1600" b="1" dirty="0">
                <a:solidFill>
                  <a:srgbClr val="FF0000"/>
                </a:solidFill>
              </a:rPr>
              <a:t>obj</a:t>
            </a:r>
            <a:r>
              <a:rPr lang="es-ES" sz="1600" dirty="0"/>
              <a:t> = </a:t>
            </a:r>
            <a:r>
              <a:rPr lang="es-ES" sz="1600" b="1" dirty="0">
                <a:solidFill>
                  <a:schemeClr val="accent6">
                    <a:lumMod val="75000"/>
                  </a:schemeClr>
                </a:solidFill>
              </a:rPr>
              <a:t>MiClase()</a:t>
            </a:r>
            <a:endParaRPr lang="es-ES" sz="1600" dirty="0"/>
          </a:p>
        </p:txBody>
      </p:sp>
      <p:sp>
        <p:nvSpPr>
          <p:cNvPr id="6" name="CuadroTexto 5">
            <a:extLst>
              <a:ext uri="{FF2B5EF4-FFF2-40B4-BE49-F238E27FC236}">
                <a16:creationId xmlns:a16="http://schemas.microsoft.com/office/drawing/2014/main" id="{57FA5499-F960-45B8-A4F1-72965E0A367A}"/>
              </a:ext>
            </a:extLst>
          </p:cNvPr>
          <p:cNvSpPr txBox="1"/>
          <p:nvPr/>
        </p:nvSpPr>
        <p:spPr>
          <a:xfrm>
            <a:off x="872459" y="3283201"/>
            <a:ext cx="7272808" cy="792781"/>
          </a:xfrm>
          <a:prstGeom prst="rect">
            <a:avLst/>
          </a:prstGeom>
          <a:noFill/>
        </p:spPr>
        <p:txBody>
          <a:bodyPr wrap="square" rtlCol="0">
            <a:spAutoFit/>
          </a:bodyPr>
          <a:lstStyle/>
          <a:p>
            <a:pPr algn="just">
              <a:lnSpc>
                <a:spcPct val="150000"/>
              </a:lnSpc>
            </a:pPr>
            <a:r>
              <a:rPr lang="es-ES" sz="1600" dirty="0"/>
              <a:t>Este código crea una nueva instancia de la clase </a:t>
            </a:r>
            <a:r>
              <a:rPr lang="es-ES" sz="1600" b="1" dirty="0">
                <a:solidFill>
                  <a:schemeClr val="accent6">
                    <a:lumMod val="75000"/>
                  </a:schemeClr>
                </a:solidFill>
              </a:rPr>
              <a:t>MiClase</a:t>
            </a:r>
            <a:r>
              <a:rPr lang="es-ES" sz="1600" dirty="0"/>
              <a:t> y asigna dicho objeto a la variable </a:t>
            </a:r>
            <a:r>
              <a:rPr lang="es-ES" sz="1600" b="1" dirty="0">
                <a:solidFill>
                  <a:srgbClr val="FF0000"/>
                </a:solidFill>
              </a:rPr>
              <a:t>obj</a:t>
            </a:r>
            <a:r>
              <a:rPr lang="es-ES" sz="1600" dirty="0"/>
              <a:t>. Esto crea un objeto vacío, sin estado.</a:t>
            </a:r>
          </a:p>
        </p:txBody>
      </p:sp>
    </p:spTree>
    <p:extLst>
      <p:ext uri="{BB962C8B-B14F-4D97-AF65-F5344CB8AC3E}">
        <p14:creationId xmlns:p14="http://schemas.microsoft.com/office/powerpoint/2010/main" val="328593469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984560" y="-27384"/>
            <a:ext cx="7174879" cy="114300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b="1" dirty="0">
                <a:solidFill>
                  <a:schemeClr val="accent4">
                    <a:lumMod val="50000"/>
                  </a:schemeClr>
                </a:solidFill>
                <a:effectLst>
                  <a:outerShdw blurRad="38100" dist="38100" dir="2700000" algn="tl">
                    <a:srgbClr val="C0C0C0"/>
                  </a:outerShdw>
                </a:effectLst>
                <a:latin typeface="Dom Casual" charset="0"/>
              </a:rPr>
              <a:t>Constructor de una clase</a:t>
            </a:r>
          </a:p>
        </p:txBody>
      </p:sp>
      <p:sp>
        <p:nvSpPr>
          <p:cNvPr id="6" name="CuadroTexto 5">
            <a:extLst>
              <a:ext uri="{FF2B5EF4-FFF2-40B4-BE49-F238E27FC236}">
                <a16:creationId xmlns:a16="http://schemas.microsoft.com/office/drawing/2014/main" id="{57FA5499-F960-45B8-A4F1-72965E0A367A}"/>
              </a:ext>
            </a:extLst>
          </p:cNvPr>
          <p:cNvSpPr txBox="1"/>
          <p:nvPr/>
        </p:nvSpPr>
        <p:spPr>
          <a:xfrm>
            <a:off x="488603" y="1052736"/>
            <a:ext cx="8166794" cy="2870273"/>
          </a:xfrm>
          <a:prstGeom prst="rect">
            <a:avLst/>
          </a:prstGeom>
          <a:noFill/>
        </p:spPr>
        <p:txBody>
          <a:bodyPr wrap="square" rtlCol="0">
            <a:spAutoFit/>
          </a:bodyPr>
          <a:lstStyle/>
          <a:p>
            <a:pPr marL="285750" indent="-285750" algn="just">
              <a:lnSpc>
                <a:spcPct val="150000"/>
              </a:lnSpc>
              <a:spcAft>
                <a:spcPts val="600"/>
              </a:spcAft>
              <a:buFont typeface="Arial" panose="020B0604020202020204" pitchFamily="34" charset="0"/>
              <a:buChar char="•"/>
            </a:pPr>
            <a:r>
              <a:rPr lang="es-ES" sz="1600" dirty="0"/>
              <a:t>Sin embargo, hay clases que deben o necesitan crear instancias de objetos con un estado inicial.</a:t>
            </a:r>
          </a:p>
          <a:p>
            <a:pPr marL="285750" indent="-285750" algn="just">
              <a:lnSpc>
                <a:spcPct val="150000"/>
              </a:lnSpc>
              <a:spcAft>
                <a:spcPts val="600"/>
              </a:spcAft>
              <a:buFont typeface="Arial" panose="020B0604020202020204" pitchFamily="34" charset="0"/>
              <a:buChar char="•"/>
            </a:pPr>
            <a:r>
              <a:rPr lang="es-ES" sz="1600" dirty="0"/>
              <a:t>Esto se consigue implementando el método especial </a:t>
            </a:r>
            <a:r>
              <a:rPr lang="es-ES" sz="1600" b="1" dirty="0">
                <a:solidFill>
                  <a:srgbClr val="FF0000"/>
                </a:solidFill>
              </a:rPr>
              <a:t>__init__()</a:t>
            </a:r>
            <a:r>
              <a:rPr lang="es-ES" sz="1600" dirty="0"/>
              <a:t>. Este método es conocido como el constructor de la clase y se invoca cada vez que se instancia un nuevo objeto.</a:t>
            </a:r>
          </a:p>
          <a:p>
            <a:pPr marL="285750" indent="-285750" algn="just">
              <a:lnSpc>
                <a:spcPct val="150000"/>
              </a:lnSpc>
              <a:spcAft>
                <a:spcPts val="600"/>
              </a:spcAft>
              <a:buFont typeface="Arial" panose="020B0604020202020204" pitchFamily="34" charset="0"/>
              <a:buChar char="•"/>
            </a:pPr>
            <a:r>
              <a:rPr lang="es-ES" sz="1600" dirty="0"/>
              <a:t>El método </a:t>
            </a:r>
            <a:r>
              <a:rPr lang="es-ES" sz="1600" b="1" dirty="0">
                <a:solidFill>
                  <a:srgbClr val="FF0000"/>
                </a:solidFill>
              </a:rPr>
              <a:t>__init__()</a:t>
            </a:r>
            <a:r>
              <a:rPr lang="es-ES" sz="1600" dirty="0"/>
              <a:t> establece un primer parámetro especial que se suele llamar </a:t>
            </a:r>
            <a:r>
              <a:rPr lang="es-ES" sz="1600" b="1" dirty="0">
                <a:solidFill>
                  <a:schemeClr val="accent6">
                    <a:lumMod val="75000"/>
                  </a:schemeClr>
                </a:solidFill>
              </a:rPr>
              <a:t>self </a:t>
            </a:r>
            <a:r>
              <a:rPr lang="es-ES" sz="1600" dirty="0"/>
              <a:t>y puede especificar otros parámetros como en las funciones.</a:t>
            </a:r>
          </a:p>
          <a:p>
            <a:pPr marL="285750" indent="-285750" algn="just">
              <a:lnSpc>
                <a:spcPct val="150000"/>
              </a:lnSpc>
              <a:spcAft>
                <a:spcPts val="600"/>
              </a:spcAft>
              <a:buFont typeface="Arial" panose="020B0604020202020204" pitchFamily="34" charset="0"/>
              <a:buChar char="•"/>
            </a:pPr>
            <a:r>
              <a:rPr lang="es-ES" sz="1600" dirty="0"/>
              <a:t>En nuestro caso, el constructor de la clase </a:t>
            </a:r>
            <a:r>
              <a:rPr lang="es-ES" sz="1600" b="1" dirty="0">
                <a:solidFill>
                  <a:schemeClr val="accent5">
                    <a:lumMod val="75000"/>
                  </a:schemeClr>
                </a:solidFill>
              </a:rPr>
              <a:t>Coche</a:t>
            </a:r>
            <a:r>
              <a:rPr lang="es-ES" sz="1600" dirty="0"/>
              <a:t> es el siguiente:</a:t>
            </a:r>
          </a:p>
        </p:txBody>
      </p:sp>
      <p:sp>
        <p:nvSpPr>
          <p:cNvPr id="7" name="CuadroTexto 6">
            <a:extLst>
              <a:ext uri="{FF2B5EF4-FFF2-40B4-BE49-F238E27FC236}">
                <a16:creationId xmlns:a16="http://schemas.microsoft.com/office/drawing/2014/main" id="{563E2DE3-CD98-4F49-9265-70EF73D24688}"/>
              </a:ext>
            </a:extLst>
          </p:cNvPr>
          <p:cNvSpPr txBox="1"/>
          <p:nvPr/>
        </p:nvSpPr>
        <p:spPr>
          <a:xfrm>
            <a:off x="488602" y="5241347"/>
            <a:ext cx="8043837" cy="792781"/>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s-ES" sz="1600" dirty="0"/>
              <a:t>Además del parámetro </a:t>
            </a:r>
            <a:r>
              <a:rPr lang="es-ES" sz="1600" b="1" dirty="0">
                <a:solidFill>
                  <a:schemeClr val="accent6">
                    <a:lumMod val="75000"/>
                  </a:schemeClr>
                </a:solidFill>
              </a:rPr>
              <a:t>self</a:t>
            </a:r>
            <a:r>
              <a:rPr lang="es-ES" sz="1600" dirty="0"/>
              <a:t>, se definen los parámetros </a:t>
            </a:r>
            <a:r>
              <a:rPr lang="es-ES" sz="1600" b="1" dirty="0">
                <a:solidFill>
                  <a:schemeClr val="accent6">
                    <a:lumMod val="75000"/>
                  </a:schemeClr>
                </a:solidFill>
              </a:rPr>
              <a:t>color</a:t>
            </a:r>
            <a:r>
              <a:rPr lang="es-ES" sz="1600" dirty="0"/>
              <a:t> y </a:t>
            </a:r>
            <a:r>
              <a:rPr lang="es-ES" sz="1600" b="1" dirty="0">
                <a:solidFill>
                  <a:schemeClr val="accent6">
                    <a:lumMod val="75000"/>
                  </a:schemeClr>
                </a:solidFill>
              </a:rPr>
              <a:t>aceleracion</a:t>
            </a:r>
            <a:r>
              <a:rPr lang="es-ES" sz="1600" dirty="0"/>
              <a:t>, que determinan el estado inicial del objeto de tipo </a:t>
            </a:r>
            <a:r>
              <a:rPr lang="es-ES" sz="1600" b="1" dirty="0">
                <a:solidFill>
                  <a:schemeClr val="accent5">
                    <a:lumMod val="75000"/>
                  </a:schemeClr>
                </a:solidFill>
              </a:rPr>
              <a:t>Coche</a:t>
            </a:r>
            <a:r>
              <a:rPr lang="es-ES" sz="1600" dirty="0"/>
              <a:t>.</a:t>
            </a:r>
          </a:p>
        </p:txBody>
      </p:sp>
      <p:pic>
        <p:nvPicPr>
          <p:cNvPr id="9" name="Imagen 8">
            <a:extLst>
              <a:ext uri="{FF2B5EF4-FFF2-40B4-BE49-F238E27FC236}">
                <a16:creationId xmlns:a16="http://schemas.microsoft.com/office/drawing/2014/main" id="{917813CB-E4B8-46C1-8558-63AE7140883A}"/>
              </a:ext>
            </a:extLst>
          </p:cNvPr>
          <p:cNvPicPr>
            <a:picLocks noChangeAspect="1"/>
          </p:cNvPicPr>
          <p:nvPr/>
        </p:nvPicPr>
        <p:blipFill>
          <a:blip r:embed="rId3"/>
          <a:stretch>
            <a:fillRect/>
          </a:stretch>
        </p:blipFill>
        <p:spPr>
          <a:xfrm>
            <a:off x="827584" y="3965727"/>
            <a:ext cx="3312368" cy="1241022"/>
          </a:xfrm>
          <a:prstGeom prst="rect">
            <a:avLst/>
          </a:prstGeom>
        </p:spPr>
      </p:pic>
    </p:spTree>
    <p:extLst>
      <p:ext uri="{BB962C8B-B14F-4D97-AF65-F5344CB8AC3E}">
        <p14:creationId xmlns:p14="http://schemas.microsoft.com/office/powerpoint/2010/main" val="168515856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984560" y="-27384"/>
            <a:ext cx="7174879" cy="114300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b="1" dirty="0">
                <a:solidFill>
                  <a:schemeClr val="accent4">
                    <a:lumMod val="50000"/>
                  </a:schemeClr>
                </a:solidFill>
                <a:effectLst>
                  <a:outerShdw blurRad="38100" dist="38100" dir="2700000" algn="tl">
                    <a:srgbClr val="C0C0C0"/>
                  </a:outerShdw>
                </a:effectLst>
                <a:latin typeface="Dom Casual" charset="0"/>
              </a:rPr>
              <a:t>Constructor de una clase</a:t>
            </a:r>
          </a:p>
        </p:txBody>
      </p:sp>
      <p:sp>
        <p:nvSpPr>
          <p:cNvPr id="7" name="CuadroTexto 6">
            <a:extLst>
              <a:ext uri="{FF2B5EF4-FFF2-40B4-BE49-F238E27FC236}">
                <a16:creationId xmlns:a16="http://schemas.microsoft.com/office/drawing/2014/main" id="{563E2DE3-CD98-4F49-9265-70EF73D24688}"/>
              </a:ext>
            </a:extLst>
          </p:cNvPr>
          <p:cNvSpPr txBox="1"/>
          <p:nvPr/>
        </p:nvSpPr>
        <p:spPr>
          <a:xfrm>
            <a:off x="755575" y="1150292"/>
            <a:ext cx="7632848" cy="1569660"/>
          </a:xfrm>
          <a:prstGeom prst="rect">
            <a:avLst/>
          </a:prstGeom>
          <a:noFill/>
        </p:spPr>
        <p:txBody>
          <a:bodyPr wrap="square" rtlCol="0">
            <a:spAutoFit/>
          </a:bodyPr>
          <a:lstStyle/>
          <a:p>
            <a:pPr>
              <a:lnSpc>
                <a:spcPct val="150000"/>
              </a:lnSpc>
            </a:pPr>
            <a:r>
              <a:rPr lang="es-ES" sz="1600" dirty="0"/>
              <a:t>En este caso, para instanciar un objeto de tipo </a:t>
            </a:r>
            <a:r>
              <a:rPr lang="es-ES" sz="1600" b="1" dirty="0">
                <a:solidFill>
                  <a:schemeClr val="accent5">
                    <a:lumMod val="75000"/>
                  </a:schemeClr>
                </a:solidFill>
              </a:rPr>
              <a:t>Coche</a:t>
            </a:r>
            <a:r>
              <a:rPr lang="es-ES" sz="1600" dirty="0"/>
              <a:t>, debemos pasar como argumentos el </a:t>
            </a:r>
            <a:r>
              <a:rPr lang="es-ES" sz="1600" b="1" dirty="0"/>
              <a:t>color </a:t>
            </a:r>
            <a:r>
              <a:rPr lang="es-ES" sz="1600" dirty="0"/>
              <a:t>y la </a:t>
            </a:r>
            <a:r>
              <a:rPr lang="es-ES" sz="1600" b="1" dirty="0"/>
              <a:t>aceleración </a:t>
            </a:r>
            <a:r>
              <a:rPr lang="es-ES" sz="1600" dirty="0"/>
              <a:t>como vimos en el ejemplo:</a:t>
            </a:r>
          </a:p>
          <a:p>
            <a:endParaRPr lang="es-MX" sz="1600" b="0" i="0" dirty="0">
              <a:solidFill>
                <a:srgbClr val="000000"/>
              </a:solidFill>
              <a:effectLst/>
              <a:latin typeface="Source Code Pro" panose="020B0509030403020204" pitchFamily="49" charset="0"/>
            </a:endParaRPr>
          </a:p>
          <a:p>
            <a:r>
              <a:rPr lang="es-MX" sz="1600" b="0" i="0" dirty="0">
                <a:solidFill>
                  <a:srgbClr val="000000"/>
                </a:solidFill>
                <a:effectLst/>
                <a:latin typeface="Source Code Pro" panose="020B0509030403020204" pitchFamily="49" charset="0"/>
              </a:rPr>
              <a:t>c1 = </a:t>
            </a:r>
            <a:r>
              <a:rPr lang="es-MX" sz="1600" b="0" i="0" dirty="0">
                <a:solidFill>
                  <a:srgbClr val="0086B3"/>
                </a:solidFill>
                <a:effectLst/>
                <a:latin typeface="Source Code Pro" panose="020B0509030403020204" pitchFamily="49" charset="0"/>
              </a:rPr>
              <a:t>Coche</a:t>
            </a:r>
            <a:r>
              <a:rPr lang="es-MX" sz="1600" b="0" i="0" dirty="0">
                <a:solidFill>
                  <a:srgbClr val="777777"/>
                </a:solidFill>
                <a:effectLst/>
                <a:latin typeface="Source Code Pro" panose="020B0509030403020204" pitchFamily="49" charset="0"/>
              </a:rPr>
              <a:t>(</a:t>
            </a:r>
            <a:r>
              <a:rPr lang="es-MX" sz="1600" b="0" i="0" dirty="0">
                <a:solidFill>
                  <a:srgbClr val="DD1144"/>
                </a:solidFill>
                <a:effectLst/>
                <a:latin typeface="Source Code Pro" panose="020B0509030403020204" pitchFamily="49" charset="0"/>
              </a:rPr>
              <a:t>'rojo'</a:t>
            </a:r>
            <a:r>
              <a:rPr lang="es-MX" sz="1600" b="0" i="0" dirty="0">
                <a:solidFill>
                  <a:srgbClr val="000000"/>
                </a:solidFill>
                <a:effectLst/>
                <a:latin typeface="Source Code Pro" panose="020B0509030403020204" pitchFamily="49" charset="0"/>
              </a:rPr>
              <a:t>, </a:t>
            </a:r>
            <a:r>
              <a:rPr lang="es-MX" sz="1600" b="0" i="0" dirty="0">
                <a:solidFill>
                  <a:srgbClr val="009999"/>
                </a:solidFill>
                <a:effectLst/>
                <a:latin typeface="Source Code Pro" panose="020B0509030403020204" pitchFamily="49" charset="0"/>
              </a:rPr>
              <a:t>20</a:t>
            </a:r>
            <a:r>
              <a:rPr lang="es-MX" sz="1600" b="0" i="0" dirty="0">
                <a:solidFill>
                  <a:srgbClr val="777777"/>
                </a:solidFill>
                <a:effectLst/>
                <a:latin typeface="Source Code Pro" panose="020B0509030403020204" pitchFamily="49" charset="0"/>
              </a:rPr>
              <a:t>)</a:t>
            </a:r>
            <a:br>
              <a:rPr lang="es-ES" sz="1600" dirty="0"/>
            </a:br>
            <a:endParaRPr lang="es-ES" sz="1600" dirty="0"/>
          </a:p>
        </p:txBody>
      </p:sp>
      <p:pic>
        <p:nvPicPr>
          <p:cNvPr id="3" name="Imagen 2">
            <a:extLst>
              <a:ext uri="{FF2B5EF4-FFF2-40B4-BE49-F238E27FC236}">
                <a16:creationId xmlns:a16="http://schemas.microsoft.com/office/drawing/2014/main" id="{FEE2874F-F48B-47D6-8562-87AB343D0170}"/>
              </a:ext>
            </a:extLst>
          </p:cNvPr>
          <p:cNvPicPr>
            <a:picLocks noChangeAspect="1"/>
          </p:cNvPicPr>
          <p:nvPr/>
        </p:nvPicPr>
        <p:blipFill>
          <a:blip r:embed="rId2"/>
          <a:stretch>
            <a:fillRect/>
          </a:stretch>
        </p:blipFill>
        <p:spPr>
          <a:xfrm>
            <a:off x="1259632" y="2833124"/>
            <a:ext cx="6781800" cy="2609850"/>
          </a:xfrm>
          <a:prstGeom prst="rect">
            <a:avLst/>
          </a:prstGeom>
        </p:spPr>
      </p:pic>
    </p:spTree>
    <p:extLst>
      <p:ext uri="{BB962C8B-B14F-4D97-AF65-F5344CB8AC3E}">
        <p14:creationId xmlns:p14="http://schemas.microsoft.com/office/powerpoint/2010/main" val="298957540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984560" y="-27384"/>
            <a:ext cx="7174879" cy="114300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b="1" dirty="0">
                <a:solidFill>
                  <a:schemeClr val="accent4">
                    <a:lumMod val="50000"/>
                  </a:schemeClr>
                </a:solidFill>
                <a:effectLst>
                  <a:outerShdw blurRad="38100" dist="38100" dir="2700000" algn="tl">
                    <a:srgbClr val="C0C0C0"/>
                  </a:outerShdw>
                </a:effectLst>
                <a:latin typeface="Dom Casual" charset="0"/>
              </a:rPr>
              <a:t>Atributos de datos y métodos</a:t>
            </a:r>
          </a:p>
        </p:txBody>
      </p:sp>
      <p:sp>
        <p:nvSpPr>
          <p:cNvPr id="7" name="CuadroTexto 6">
            <a:extLst>
              <a:ext uri="{FF2B5EF4-FFF2-40B4-BE49-F238E27FC236}">
                <a16:creationId xmlns:a16="http://schemas.microsoft.com/office/drawing/2014/main" id="{563E2DE3-CD98-4F49-9265-70EF73D24688}"/>
              </a:ext>
            </a:extLst>
          </p:cNvPr>
          <p:cNvSpPr txBox="1"/>
          <p:nvPr/>
        </p:nvSpPr>
        <p:spPr>
          <a:xfrm>
            <a:off x="546194" y="1403256"/>
            <a:ext cx="7632848" cy="792781"/>
          </a:xfrm>
          <a:prstGeom prst="rect">
            <a:avLst/>
          </a:prstGeom>
          <a:noFill/>
        </p:spPr>
        <p:txBody>
          <a:bodyPr wrap="square" rtlCol="0">
            <a:spAutoFit/>
          </a:bodyPr>
          <a:lstStyle/>
          <a:p>
            <a:pPr>
              <a:lnSpc>
                <a:spcPct val="150000"/>
              </a:lnSpc>
            </a:pPr>
            <a:r>
              <a:rPr lang="es-ES" sz="1600" dirty="0"/>
              <a:t>La única operación que pueden realizar los objetos es referenciar a sus atributos por medio del operador (.) punto. </a:t>
            </a:r>
          </a:p>
        </p:txBody>
      </p:sp>
      <p:sp>
        <p:nvSpPr>
          <p:cNvPr id="21" name="CuadroTexto 20">
            <a:extLst>
              <a:ext uri="{FF2B5EF4-FFF2-40B4-BE49-F238E27FC236}">
                <a16:creationId xmlns:a16="http://schemas.microsoft.com/office/drawing/2014/main" id="{E83328AB-21E1-4C74-9969-267791F4E483}"/>
              </a:ext>
            </a:extLst>
          </p:cNvPr>
          <p:cNvSpPr txBox="1"/>
          <p:nvPr/>
        </p:nvSpPr>
        <p:spPr>
          <a:xfrm>
            <a:off x="539553" y="2196037"/>
            <a:ext cx="7639490" cy="423449"/>
          </a:xfrm>
          <a:prstGeom prst="rect">
            <a:avLst/>
          </a:prstGeom>
          <a:noFill/>
        </p:spPr>
        <p:txBody>
          <a:bodyPr wrap="square" rtlCol="0">
            <a:spAutoFit/>
          </a:bodyPr>
          <a:lstStyle/>
          <a:p>
            <a:pPr>
              <a:lnSpc>
                <a:spcPct val="150000"/>
              </a:lnSpc>
            </a:pPr>
            <a:r>
              <a:rPr lang="es-ES" sz="1600" dirty="0"/>
              <a:t>Un objeto tiene dos tipos de atributos</a:t>
            </a:r>
            <a:r>
              <a:rPr lang="es-ES" sz="1600" dirty="0">
                <a:solidFill>
                  <a:schemeClr val="accent6">
                    <a:lumMod val="75000"/>
                  </a:schemeClr>
                </a:solidFill>
              </a:rPr>
              <a:t>: </a:t>
            </a:r>
            <a:r>
              <a:rPr lang="es-ES" sz="1600" b="1" dirty="0">
                <a:solidFill>
                  <a:schemeClr val="accent6">
                    <a:lumMod val="75000"/>
                  </a:schemeClr>
                </a:solidFill>
              </a:rPr>
              <a:t>atributos de datos </a:t>
            </a:r>
            <a:r>
              <a:rPr lang="es-ES" sz="1600" dirty="0"/>
              <a:t>y </a:t>
            </a:r>
            <a:r>
              <a:rPr lang="es-ES" sz="1600" b="1" dirty="0">
                <a:solidFill>
                  <a:schemeClr val="accent6">
                    <a:lumMod val="75000"/>
                  </a:schemeClr>
                </a:solidFill>
              </a:rPr>
              <a:t>métodos</a:t>
            </a:r>
            <a:r>
              <a:rPr lang="es-ES" sz="1600" dirty="0"/>
              <a:t>.</a:t>
            </a:r>
          </a:p>
        </p:txBody>
      </p:sp>
      <p:sp>
        <p:nvSpPr>
          <p:cNvPr id="22" name="CuadroTexto 21">
            <a:extLst>
              <a:ext uri="{FF2B5EF4-FFF2-40B4-BE49-F238E27FC236}">
                <a16:creationId xmlns:a16="http://schemas.microsoft.com/office/drawing/2014/main" id="{B1A84889-B9D5-417A-BF82-6E82EF2CC978}"/>
              </a:ext>
            </a:extLst>
          </p:cNvPr>
          <p:cNvSpPr txBox="1"/>
          <p:nvPr/>
        </p:nvSpPr>
        <p:spPr>
          <a:xfrm>
            <a:off x="539553" y="2859208"/>
            <a:ext cx="2538067" cy="337810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s-ES" sz="1600" dirty="0"/>
              <a:t>Los </a:t>
            </a:r>
            <a:r>
              <a:rPr lang="es-ES" sz="1600" b="1" dirty="0">
                <a:solidFill>
                  <a:schemeClr val="accent6">
                    <a:lumMod val="75000"/>
                  </a:schemeClr>
                </a:solidFill>
              </a:rPr>
              <a:t>atributos de datos </a:t>
            </a:r>
            <a:r>
              <a:rPr lang="es-ES" sz="1600" dirty="0"/>
              <a:t>definen el estado del objeto. En otros lenguajes son conocidos simplemente como atributos.</a:t>
            </a:r>
          </a:p>
          <a:p>
            <a:pPr marL="285750" indent="-285750">
              <a:lnSpc>
                <a:spcPct val="150000"/>
              </a:lnSpc>
              <a:buFont typeface="Arial" panose="020B0604020202020204" pitchFamily="34" charset="0"/>
              <a:buChar char="•"/>
            </a:pPr>
            <a:r>
              <a:rPr lang="es-ES" sz="1600" dirty="0"/>
              <a:t>Los </a:t>
            </a:r>
            <a:r>
              <a:rPr lang="es-ES" sz="1600" b="1" dirty="0">
                <a:solidFill>
                  <a:schemeClr val="accent6">
                    <a:lumMod val="75000"/>
                  </a:schemeClr>
                </a:solidFill>
              </a:rPr>
              <a:t>métodos</a:t>
            </a:r>
            <a:r>
              <a:rPr lang="es-ES" sz="1600" dirty="0"/>
              <a:t> son las funciones definidas dentro de la clase.</a:t>
            </a:r>
          </a:p>
        </p:txBody>
      </p:sp>
      <p:pic>
        <p:nvPicPr>
          <p:cNvPr id="23" name="Imagen 22">
            <a:extLst>
              <a:ext uri="{FF2B5EF4-FFF2-40B4-BE49-F238E27FC236}">
                <a16:creationId xmlns:a16="http://schemas.microsoft.com/office/drawing/2014/main" id="{9C0574E7-E365-4DA4-85C8-363EDA9F323E}"/>
              </a:ext>
            </a:extLst>
          </p:cNvPr>
          <p:cNvPicPr>
            <a:picLocks noChangeAspect="1"/>
          </p:cNvPicPr>
          <p:nvPr/>
        </p:nvPicPr>
        <p:blipFill>
          <a:blip r:embed="rId3"/>
          <a:stretch>
            <a:fillRect/>
          </a:stretch>
        </p:blipFill>
        <p:spPr>
          <a:xfrm>
            <a:off x="3221892" y="3097094"/>
            <a:ext cx="4937547" cy="2902332"/>
          </a:xfrm>
          <a:prstGeom prst="rect">
            <a:avLst/>
          </a:prstGeom>
        </p:spPr>
      </p:pic>
    </p:spTree>
    <p:extLst>
      <p:ext uri="{BB962C8B-B14F-4D97-AF65-F5344CB8AC3E}">
        <p14:creationId xmlns:p14="http://schemas.microsoft.com/office/powerpoint/2010/main" val="22516452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984560" y="-27384"/>
            <a:ext cx="7174879" cy="114300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b="1" dirty="0">
                <a:solidFill>
                  <a:schemeClr val="accent4">
                    <a:lumMod val="50000"/>
                  </a:schemeClr>
                </a:solidFill>
                <a:effectLst>
                  <a:outerShdw blurRad="38100" dist="38100" dir="2700000" algn="tl">
                    <a:srgbClr val="C0C0C0"/>
                  </a:outerShdw>
                </a:effectLst>
                <a:latin typeface="Dom Casual" charset="0"/>
              </a:rPr>
              <a:t>Atributos de datos y métodos</a:t>
            </a:r>
          </a:p>
        </p:txBody>
      </p:sp>
      <p:sp>
        <p:nvSpPr>
          <p:cNvPr id="7" name="CuadroTexto 6">
            <a:extLst>
              <a:ext uri="{FF2B5EF4-FFF2-40B4-BE49-F238E27FC236}">
                <a16:creationId xmlns:a16="http://schemas.microsoft.com/office/drawing/2014/main" id="{563E2DE3-CD98-4F49-9265-70EF73D24688}"/>
              </a:ext>
            </a:extLst>
          </p:cNvPr>
          <p:cNvSpPr txBox="1"/>
          <p:nvPr/>
        </p:nvSpPr>
        <p:spPr>
          <a:xfrm>
            <a:off x="683568" y="1071716"/>
            <a:ext cx="7632848" cy="423449"/>
          </a:xfrm>
          <a:prstGeom prst="rect">
            <a:avLst/>
          </a:prstGeom>
          <a:noFill/>
        </p:spPr>
        <p:txBody>
          <a:bodyPr wrap="square" rtlCol="0">
            <a:spAutoFit/>
          </a:bodyPr>
          <a:lstStyle/>
          <a:p>
            <a:pPr>
              <a:lnSpc>
                <a:spcPct val="150000"/>
              </a:lnSpc>
            </a:pPr>
            <a:r>
              <a:rPr lang="es-ES" sz="1600" dirty="0"/>
              <a:t>Siguiendo con nuestro ejemplo de la clase </a:t>
            </a:r>
            <a:r>
              <a:rPr lang="es-ES" sz="1600" b="1" dirty="0">
                <a:solidFill>
                  <a:schemeClr val="accent5">
                    <a:lumMod val="75000"/>
                  </a:schemeClr>
                </a:solidFill>
              </a:rPr>
              <a:t>Coche</a:t>
            </a:r>
            <a:r>
              <a:rPr lang="es-ES" sz="1600" dirty="0"/>
              <a:t>, vamos a crear el objeto </a:t>
            </a:r>
            <a:r>
              <a:rPr lang="es-ES" sz="1600" b="1" dirty="0">
                <a:solidFill>
                  <a:srgbClr val="FF0000"/>
                </a:solidFill>
              </a:rPr>
              <a:t>c1</a:t>
            </a:r>
            <a:r>
              <a:rPr lang="es-ES" sz="1600" dirty="0"/>
              <a:t>:</a:t>
            </a:r>
          </a:p>
        </p:txBody>
      </p:sp>
      <p:sp>
        <p:nvSpPr>
          <p:cNvPr id="16" name="CuadroTexto 15">
            <a:extLst>
              <a:ext uri="{FF2B5EF4-FFF2-40B4-BE49-F238E27FC236}">
                <a16:creationId xmlns:a16="http://schemas.microsoft.com/office/drawing/2014/main" id="{A64589E1-D774-4109-9A31-A4D03F5FFFFA}"/>
              </a:ext>
            </a:extLst>
          </p:cNvPr>
          <p:cNvSpPr txBox="1"/>
          <p:nvPr/>
        </p:nvSpPr>
        <p:spPr>
          <a:xfrm>
            <a:off x="683568" y="4430889"/>
            <a:ext cx="7992888" cy="1531445"/>
          </a:xfrm>
          <a:prstGeom prst="rect">
            <a:avLst/>
          </a:prstGeom>
          <a:noFill/>
        </p:spPr>
        <p:txBody>
          <a:bodyPr wrap="square" rtlCol="0">
            <a:spAutoFit/>
          </a:bodyPr>
          <a:lstStyle/>
          <a:p>
            <a:pPr algn="just">
              <a:lnSpc>
                <a:spcPct val="150000"/>
              </a:lnSpc>
            </a:pPr>
            <a:r>
              <a:rPr lang="es-ES" sz="1600" dirty="0"/>
              <a:t>En la línea 2, el objeto </a:t>
            </a:r>
            <a:r>
              <a:rPr lang="es-ES" sz="1600" b="1" dirty="0">
                <a:solidFill>
                  <a:srgbClr val="FF0000"/>
                </a:solidFill>
              </a:rPr>
              <a:t>c1 </a:t>
            </a:r>
            <a:r>
              <a:rPr lang="es-ES" sz="1600" dirty="0"/>
              <a:t>está referenciando al atributo de dato </a:t>
            </a:r>
            <a:r>
              <a:rPr lang="es-ES" sz="1600" b="1" dirty="0">
                <a:solidFill>
                  <a:schemeClr val="accent6">
                    <a:lumMod val="75000"/>
                  </a:schemeClr>
                </a:solidFill>
              </a:rPr>
              <a:t>color</a:t>
            </a:r>
            <a:r>
              <a:rPr lang="es-ES" sz="1600" dirty="0"/>
              <a:t> y en la línea 4 al atributo </a:t>
            </a:r>
            <a:r>
              <a:rPr lang="es-ES" sz="1600" b="1" dirty="0">
                <a:solidFill>
                  <a:schemeClr val="accent6">
                    <a:lumMod val="75000"/>
                  </a:schemeClr>
                </a:solidFill>
              </a:rPr>
              <a:t>velocidad</a:t>
            </a:r>
            <a:r>
              <a:rPr lang="es-ES" sz="1600" dirty="0"/>
              <a:t>. Sin embargo, en la línea 6 se referencia al método </a:t>
            </a:r>
            <a:r>
              <a:rPr lang="es-ES" sz="1600" b="1" dirty="0">
                <a:solidFill>
                  <a:schemeClr val="accent6">
                    <a:lumMod val="75000"/>
                  </a:schemeClr>
                </a:solidFill>
              </a:rPr>
              <a:t>acelera()</a:t>
            </a:r>
            <a:r>
              <a:rPr lang="es-ES" sz="1600" dirty="0"/>
              <a:t>. Al llamar a este método se modifica el estado del objeto, dado que se incrementa su velocidad. Este hecho lo puedes apreciar cuando se vuelve a referenciar al atributo velocidad en la línea 7.</a:t>
            </a:r>
          </a:p>
        </p:txBody>
      </p:sp>
      <p:pic>
        <p:nvPicPr>
          <p:cNvPr id="14" name="Imagen 13">
            <a:extLst>
              <a:ext uri="{FF2B5EF4-FFF2-40B4-BE49-F238E27FC236}">
                <a16:creationId xmlns:a16="http://schemas.microsoft.com/office/drawing/2014/main" id="{F3FBE88E-271B-4CCB-A6B2-F1F08A77817C}"/>
              </a:ext>
            </a:extLst>
          </p:cNvPr>
          <p:cNvPicPr>
            <a:picLocks noChangeAspect="1"/>
          </p:cNvPicPr>
          <p:nvPr/>
        </p:nvPicPr>
        <p:blipFill>
          <a:blip r:embed="rId2"/>
          <a:stretch>
            <a:fillRect/>
          </a:stretch>
        </p:blipFill>
        <p:spPr>
          <a:xfrm>
            <a:off x="704815" y="1995716"/>
            <a:ext cx="3571875" cy="1819275"/>
          </a:xfrm>
          <a:prstGeom prst="rect">
            <a:avLst/>
          </a:prstGeom>
        </p:spPr>
      </p:pic>
      <p:pic>
        <p:nvPicPr>
          <p:cNvPr id="3" name="Imagen 2">
            <a:extLst>
              <a:ext uri="{FF2B5EF4-FFF2-40B4-BE49-F238E27FC236}">
                <a16:creationId xmlns:a16="http://schemas.microsoft.com/office/drawing/2014/main" id="{19FAB63F-4894-4D94-8C17-98F7B82DD3E0}"/>
              </a:ext>
            </a:extLst>
          </p:cNvPr>
          <p:cNvPicPr>
            <a:picLocks noChangeAspect="1"/>
          </p:cNvPicPr>
          <p:nvPr/>
        </p:nvPicPr>
        <p:blipFill>
          <a:blip r:embed="rId3"/>
          <a:stretch>
            <a:fillRect/>
          </a:stretch>
        </p:blipFill>
        <p:spPr>
          <a:xfrm>
            <a:off x="4533451" y="1651937"/>
            <a:ext cx="3841132" cy="2785175"/>
          </a:xfrm>
          <a:prstGeom prst="rect">
            <a:avLst/>
          </a:prstGeom>
        </p:spPr>
      </p:pic>
    </p:spTree>
    <p:extLst>
      <p:ext uri="{BB962C8B-B14F-4D97-AF65-F5344CB8AC3E}">
        <p14:creationId xmlns:p14="http://schemas.microsoft.com/office/powerpoint/2010/main" val="19481617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984560" y="-27384"/>
            <a:ext cx="7174879" cy="114300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b="1" dirty="0">
                <a:solidFill>
                  <a:schemeClr val="accent4">
                    <a:lumMod val="50000"/>
                  </a:schemeClr>
                </a:solidFill>
                <a:effectLst>
                  <a:outerShdw blurRad="38100" dist="38100" dir="2700000" algn="tl">
                    <a:srgbClr val="C0C0C0"/>
                  </a:outerShdw>
                </a:effectLst>
                <a:latin typeface="Dom Casual" charset="0"/>
              </a:rPr>
              <a:t>Atributos de datos</a:t>
            </a:r>
          </a:p>
        </p:txBody>
      </p:sp>
      <p:sp>
        <p:nvSpPr>
          <p:cNvPr id="7" name="CuadroTexto 6">
            <a:extLst>
              <a:ext uri="{FF2B5EF4-FFF2-40B4-BE49-F238E27FC236}">
                <a16:creationId xmlns:a16="http://schemas.microsoft.com/office/drawing/2014/main" id="{563E2DE3-CD98-4F49-9265-70EF73D24688}"/>
              </a:ext>
            </a:extLst>
          </p:cNvPr>
          <p:cNvSpPr txBox="1"/>
          <p:nvPr/>
        </p:nvSpPr>
        <p:spPr>
          <a:xfrm>
            <a:off x="611560" y="980728"/>
            <a:ext cx="7632848" cy="1531445"/>
          </a:xfrm>
          <a:prstGeom prst="rect">
            <a:avLst/>
          </a:prstGeom>
          <a:noFill/>
        </p:spPr>
        <p:txBody>
          <a:bodyPr wrap="square" rtlCol="0">
            <a:spAutoFit/>
          </a:bodyPr>
          <a:lstStyle/>
          <a:p>
            <a:pPr algn="just">
              <a:lnSpc>
                <a:spcPct val="150000"/>
              </a:lnSpc>
            </a:pPr>
            <a:r>
              <a:rPr lang="es-ES" sz="1600" dirty="0"/>
              <a:t>A diferencia de otros lenguajes, los atributos de datos no necesitan ser declarados previamente. Un objeto los crea del mismo modo en que se crean las variables en Python, es decir, cuando les asigna un valor por primera vez.</a:t>
            </a:r>
          </a:p>
          <a:p>
            <a:pPr algn="just">
              <a:lnSpc>
                <a:spcPct val="150000"/>
              </a:lnSpc>
            </a:pPr>
            <a:r>
              <a:rPr lang="es-ES" sz="1600" dirty="0"/>
              <a:t>El siguiente código es un ejemplo de ello:</a:t>
            </a:r>
          </a:p>
        </p:txBody>
      </p:sp>
      <p:pic>
        <p:nvPicPr>
          <p:cNvPr id="3" name="Imagen 2">
            <a:extLst>
              <a:ext uri="{FF2B5EF4-FFF2-40B4-BE49-F238E27FC236}">
                <a16:creationId xmlns:a16="http://schemas.microsoft.com/office/drawing/2014/main" id="{D380F844-6434-4D53-89C1-0365C38A6EB2}"/>
              </a:ext>
            </a:extLst>
          </p:cNvPr>
          <p:cNvPicPr>
            <a:picLocks noChangeAspect="1"/>
          </p:cNvPicPr>
          <p:nvPr/>
        </p:nvPicPr>
        <p:blipFill>
          <a:blip r:embed="rId2"/>
          <a:stretch>
            <a:fillRect/>
          </a:stretch>
        </p:blipFill>
        <p:spPr>
          <a:xfrm>
            <a:off x="611560" y="2836115"/>
            <a:ext cx="7181850" cy="3019425"/>
          </a:xfrm>
          <a:prstGeom prst="rect">
            <a:avLst/>
          </a:prstGeom>
        </p:spPr>
      </p:pic>
      <p:sp>
        <p:nvSpPr>
          <p:cNvPr id="5" name="Rectángulo 4">
            <a:extLst>
              <a:ext uri="{FF2B5EF4-FFF2-40B4-BE49-F238E27FC236}">
                <a16:creationId xmlns:a16="http://schemas.microsoft.com/office/drawing/2014/main" id="{B1D7871E-6C57-48A1-849B-74A05A14746F}"/>
              </a:ext>
            </a:extLst>
          </p:cNvPr>
          <p:cNvSpPr/>
          <p:nvPr/>
        </p:nvSpPr>
        <p:spPr>
          <a:xfrm>
            <a:off x="1259632" y="4221088"/>
            <a:ext cx="2592288" cy="67731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151766169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984560" y="-27384"/>
            <a:ext cx="7174879" cy="900423"/>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b="1" dirty="0">
                <a:solidFill>
                  <a:schemeClr val="accent4">
                    <a:lumMod val="50000"/>
                  </a:schemeClr>
                </a:solidFill>
                <a:effectLst>
                  <a:outerShdw blurRad="38100" dist="38100" dir="2700000" algn="tl">
                    <a:srgbClr val="C0C0C0"/>
                  </a:outerShdw>
                </a:effectLst>
                <a:latin typeface="Dom Casual" charset="0"/>
              </a:rPr>
              <a:t>Métodos</a:t>
            </a:r>
          </a:p>
        </p:txBody>
      </p:sp>
      <p:sp>
        <p:nvSpPr>
          <p:cNvPr id="6" name="CuadroTexto 5">
            <a:extLst>
              <a:ext uri="{FF2B5EF4-FFF2-40B4-BE49-F238E27FC236}">
                <a16:creationId xmlns:a16="http://schemas.microsoft.com/office/drawing/2014/main" id="{9D973EE2-34D3-46BD-B216-28C0F81FB111}"/>
              </a:ext>
            </a:extLst>
          </p:cNvPr>
          <p:cNvSpPr txBox="1"/>
          <p:nvPr/>
        </p:nvSpPr>
        <p:spPr>
          <a:xfrm>
            <a:off x="414016" y="1616389"/>
            <a:ext cx="8262439" cy="1348703"/>
          </a:xfrm>
          <a:prstGeom prst="rect">
            <a:avLst/>
          </a:prstGeom>
          <a:noFill/>
        </p:spPr>
        <p:txBody>
          <a:bodyPr wrap="square" rtlCol="0">
            <a:spAutoFit/>
          </a:bodyPr>
          <a:lstStyle/>
          <a:p>
            <a:pPr marL="285750" indent="-285750" algn="just">
              <a:lnSpc>
                <a:spcPts val="2500"/>
              </a:lnSpc>
              <a:buFont typeface="Arial" panose="020B0604020202020204" pitchFamily="34" charset="0"/>
              <a:buChar char="•"/>
            </a:pPr>
            <a:r>
              <a:rPr lang="es-ES" sz="1600" dirty="0"/>
              <a:t>Las funciones </a:t>
            </a:r>
            <a:r>
              <a:rPr lang="es-ES" sz="1600" b="1" dirty="0">
                <a:solidFill>
                  <a:schemeClr val="accent6">
                    <a:lumMod val="75000"/>
                  </a:schemeClr>
                </a:solidFill>
              </a:rPr>
              <a:t>acelera() </a:t>
            </a:r>
            <a:r>
              <a:rPr lang="es-ES" sz="1600" dirty="0"/>
              <a:t>y </a:t>
            </a:r>
            <a:r>
              <a:rPr lang="es-ES" sz="1600" b="1" dirty="0">
                <a:solidFill>
                  <a:schemeClr val="accent6">
                    <a:lumMod val="75000"/>
                  </a:schemeClr>
                </a:solidFill>
              </a:rPr>
              <a:t>frena() </a:t>
            </a:r>
            <a:r>
              <a:rPr lang="es-ES" sz="1600" dirty="0"/>
              <a:t>definen un parámetro </a:t>
            </a:r>
            <a:r>
              <a:rPr lang="es-ES" sz="1600" b="1" dirty="0">
                <a:solidFill>
                  <a:srgbClr val="00B050"/>
                </a:solidFill>
              </a:rPr>
              <a:t>self</a:t>
            </a:r>
            <a:r>
              <a:rPr lang="es-ES" sz="1600" dirty="0"/>
              <a:t>. Cuando se usan dichas funciones no se pasa ningún argumento. La función </a:t>
            </a:r>
            <a:r>
              <a:rPr lang="es-ES" sz="1600" b="1" dirty="0">
                <a:solidFill>
                  <a:schemeClr val="accent6">
                    <a:lumMod val="75000"/>
                  </a:schemeClr>
                </a:solidFill>
              </a:rPr>
              <a:t>acelera()</a:t>
            </a:r>
            <a:r>
              <a:rPr lang="es-ES" sz="1600" dirty="0"/>
              <a:t> está siendo utilizada como un </a:t>
            </a:r>
            <a:r>
              <a:rPr lang="es-ES" sz="1600" b="1" dirty="0"/>
              <a:t>método</a:t>
            </a:r>
            <a:r>
              <a:rPr lang="es-ES" sz="1600" dirty="0"/>
              <a:t> por los objetos de la clase </a:t>
            </a:r>
            <a:r>
              <a:rPr lang="es-ES" sz="1600" b="1" dirty="0">
                <a:solidFill>
                  <a:schemeClr val="accent5">
                    <a:lumMod val="75000"/>
                  </a:schemeClr>
                </a:solidFill>
              </a:rPr>
              <a:t>Coche</a:t>
            </a:r>
            <a:r>
              <a:rPr lang="es-ES" sz="1600" dirty="0"/>
              <a:t> y cuando un objeto referencia a dicha función, pasa su propia referencia como primer parámetro de la función. </a:t>
            </a:r>
          </a:p>
        </p:txBody>
      </p:sp>
      <p:pic>
        <p:nvPicPr>
          <p:cNvPr id="13" name="Imagen 12">
            <a:extLst>
              <a:ext uri="{FF2B5EF4-FFF2-40B4-BE49-F238E27FC236}">
                <a16:creationId xmlns:a16="http://schemas.microsoft.com/office/drawing/2014/main" id="{CA2B187B-7978-4FDB-9090-0A9E4EAEBA99}"/>
              </a:ext>
            </a:extLst>
          </p:cNvPr>
          <p:cNvPicPr>
            <a:picLocks noChangeAspect="1"/>
          </p:cNvPicPr>
          <p:nvPr/>
        </p:nvPicPr>
        <p:blipFill>
          <a:blip r:embed="rId2"/>
          <a:stretch>
            <a:fillRect/>
          </a:stretch>
        </p:blipFill>
        <p:spPr>
          <a:xfrm>
            <a:off x="5208099" y="2793339"/>
            <a:ext cx="3672407" cy="3613804"/>
          </a:xfrm>
          <a:prstGeom prst="rect">
            <a:avLst/>
          </a:prstGeom>
        </p:spPr>
      </p:pic>
      <p:sp>
        <p:nvSpPr>
          <p:cNvPr id="9" name="CuadroTexto 8">
            <a:extLst>
              <a:ext uri="{FF2B5EF4-FFF2-40B4-BE49-F238E27FC236}">
                <a16:creationId xmlns:a16="http://schemas.microsoft.com/office/drawing/2014/main" id="{72A96708-1504-426A-A915-551306EBFF4D}"/>
              </a:ext>
            </a:extLst>
          </p:cNvPr>
          <p:cNvSpPr txBox="1"/>
          <p:nvPr/>
        </p:nvSpPr>
        <p:spPr>
          <a:xfrm>
            <a:off x="395536" y="3861048"/>
            <a:ext cx="4812563" cy="707501"/>
          </a:xfrm>
          <a:prstGeom prst="rect">
            <a:avLst/>
          </a:prstGeom>
          <a:noFill/>
        </p:spPr>
        <p:txBody>
          <a:bodyPr wrap="square">
            <a:spAutoFit/>
          </a:bodyPr>
          <a:lstStyle/>
          <a:p>
            <a:pPr marL="285750" indent="-285750">
              <a:lnSpc>
                <a:spcPts val="2500"/>
              </a:lnSpc>
              <a:buFont typeface="Arial" panose="020B0604020202020204" pitchFamily="34" charset="0"/>
              <a:buChar char="•"/>
            </a:pPr>
            <a:r>
              <a:rPr lang="es-ES" sz="1600" dirty="0"/>
              <a:t>El siguiente ejemplo muestra dos formas diferentes y equivalentes de llamar al método </a:t>
            </a:r>
            <a:r>
              <a:rPr lang="es-ES" sz="1600" b="1" dirty="0">
                <a:solidFill>
                  <a:schemeClr val="accent5">
                    <a:lumMod val="75000"/>
                  </a:schemeClr>
                </a:solidFill>
              </a:rPr>
              <a:t>acelera()</a:t>
            </a:r>
            <a:r>
              <a:rPr lang="es-ES" sz="1600" dirty="0"/>
              <a:t>:</a:t>
            </a:r>
          </a:p>
        </p:txBody>
      </p:sp>
      <p:pic>
        <p:nvPicPr>
          <p:cNvPr id="11" name="Imagen 10">
            <a:extLst>
              <a:ext uri="{FF2B5EF4-FFF2-40B4-BE49-F238E27FC236}">
                <a16:creationId xmlns:a16="http://schemas.microsoft.com/office/drawing/2014/main" id="{6795D779-7EDB-4255-AE55-3062B248FAB3}"/>
              </a:ext>
            </a:extLst>
          </p:cNvPr>
          <p:cNvPicPr>
            <a:picLocks noChangeAspect="1"/>
          </p:cNvPicPr>
          <p:nvPr/>
        </p:nvPicPr>
        <p:blipFill>
          <a:blip r:embed="rId3"/>
          <a:stretch>
            <a:fillRect/>
          </a:stretch>
        </p:blipFill>
        <p:spPr>
          <a:xfrm>
            <a:off x="689650" y="4718389"/>
            <a:ext cx="2990850" cy="1819275"/>
          </a:xfrm>
          <a:prstGeom prst="rect">
            <a:avLst/>
          </a:prstGeom>
        </p:spPr>
      </p:pic>
      <p:sp>
        <p:nvSpPr>
          <p:cNvPr id="12" name="Rectángulo 11">
            <a:extLst>
              <a:ext uri="{FF2B5EF4-FFF2-40B4-BE49-F238E27FC236}">
                <a16:creationId xmlns:a16="http://schemas.microsoft.com/office/drawing/2014/main" id="{C3924A58-40FF-4264-A429-7A91B382A101}"/>
              </a:ext>
            </a:extLst>
          </p:cNvPr>
          <p:cNvSpPr/>
          <p:nvPr/>
        </p:nvSpPr>
        <p:spPr>
          <a:xfrm>
            <a:off x="5148064" y="4600241"/>
            <a:ext cx="3763254" cy="64137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15" name="CuadroTexto 14">
            <a:extLst>
              <a:ext uri="{FF2B5EF4-FFF2-40B4-BE49-F238E27FC236}">
                <a16:creationId xmlns:a16="http://schemas.microsoft.com/office/drawing/2014/main" id="{D3BFDFA3-AAE8-41EE-AAC5-74476D4E6E41}"/>
              </a:ext>
            </a:extLst>
          </p:cNvPr>
          <p:cNvSpPr txBox="1"/>
          <p:nvPr/>
        </p:nvSpPr>
        <p:spPr>
          <a:xfrm>
            <a:off x="731130" y="3006480"/>
            <a:ext cx="3862843" cy="845040"/>
          </a:xfrm>
          <a:prstGeom prst="rect">
            <a:avLst/>
          </a:prstGeom>
          <a:noFill/>
        </p:spPr>
        <p:txBody>
          <a:bodyPr wrap="square" rtlCol="0">
            <a:spAutoFit/>
          </a:bodyPr>
          <a:lstStyle/>
          <a:p>
            <a:pPr algn="just">
              <a:lnSpc>
                <a:spcPts val="2000"/>
              </a:lnSpc>
            </a:pPr>
            <a:r>
              <a:rPr lang="es-ES" sz="1400" b="1" dirty="0"/>
              <a:t>NOTA:</a:t>
            </a:r>
            <a:r>
              <a:rPr lang="es-ES" sz="1400" dirty="0"/>
              <a:t> Por convención, se utiliza la palabra </a:t>
            </a:r>
            <a:r>
              <a:rPr lang="es-ES" sz="1400" b="1" dirty="0">
                <a:solidFill>
                  <a:srgbClr val="00B050"/>
                </a:solidFill>
              </a:rPr>
              <a:t>self</a:t>
            </a:r>
            <a:r>
              <a:rPr lang="es-ES" sz="1400" dirty="0"/>
              <a:t> para referenciar a la instancia actual en los métodos de una clase.</a:t>
            </a:r>
          </a:p>
        </p:txBody>
      </p:sp>
      <p:sp>
        <p:nvSpPr>
          <p:cNvPr id="16" name="CuadroTexto 15">
            <a:extLst>
              <a:ext uri="{FF2B5EF4-FFF2-40B4-BE49-F238E27FC236}">
                <a16:creationId xmlns:a16="http://schemas.microsoft.com/office/drawing/2014/main" id="{83F492BB-C52A-4598-B30A-11ECC0BE6A31}"/>
              </a:ext>
            </a:extLst>
          </p:cNvPr>
          <p:cNvSpPr txBox="1"/>
          <p:nvPr/>
        </p:nvSpPr>
        <p:spPr>
          <a:xfrm>
            <a:off x="820309" y="873039"/>
            <a:ext cx="7640123" cy="707501"/>
          </a:xfrm>
          <a:prstGeom prst="rect">
            <a:avLst/>
          </a:prstGeom>
          <a:noFill/>
        </p:spPr>
        <p:txBody>
          <a:bodyPr wrap="square" rtlCol="0">
            <a:spAutoFit/>
          </a:bodyPr>
          <a:lstStyle/>
          <a:p>
            <a:pPr algn="ctr">
              <a:lnSpc>
                <a:spcPts val="2500"/>
              </a:lnSpc>
            </a:pPr>
            <a:r>
              <a:rPr lang="es-ES" sz="1600" b="1" dirty="0">
                <a:solidFill>
                  <a:schemeClr val="accent5">
                    <a:lumMod val="75000"/>
                  </a:schemeClr>
                </a:solidFill>
              </a:rPr>
              <a:t>Los métodos son las funciones que se definen dentro de una clase y pueden ser referenciados por los objetos de dicha clase. </a:t>
            </a:r>
            <a:endParaRPr lang="es-ES" sz="1600" b="1" dirty="0"/>
          </a:p>
        </p:txBody>
      </p:sp>
    </p:spTree>
    <p:extLst>
      <p:ext uri="{BB962C8B-B14F-4D97-AF65-F5344CB8AC3E}">
        <p14:creationId xmlns:p14="http://schemas.microsoft.com/office/powerpoint/2010/main" val="4206836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1" name="Rectangle 3">
            <a:extLst>
              <a:ext uri="{FF2B5EF4-FFF2-40B4-BE49-F238E27FC236}">
                <a16:creationId xmlns:a16="http://schemas.microsoft.com/office/drawing/2014/main" id="{E037536D-298C-4A34-964F-778A7502C573}"/>
              </a:ext>
            </a:extLst>
          </p:cNvPr>
          <p:cNvSpPr>
            <a:spLocks noGrp="1" noChangeArrowheads="1"/>
          </p:cNvSpPr>
          <p:nvPr>
            <p:ph type="body" idx="1"/>
          </p:nvPr>
        </p:nvSpPr>
        <p:spPr>
          <a:xfrm>
            <a:off x="683568" y="1052737"/>
            <a:ext cx="7848872" cy="1944216"/>
          </a:xfrm>
        </p:spPr>
        <p:txBody>
          <a:bodyPr>
            <a:normAutofit fontScale="85000" lnSpcReduction="10000"/>
          </a:bodyPr>
          <a:lstStyle/>
          <a:p>
            <a:pPr algn="ctr">
              <a:lnSpc>
                <a:spcPct val="120000"/>
              </a:lnSpc>
              <a:buFontTx/>
              <a:buNone/>
            </a:pPr>
            <a:endParaRPr lang="es-ES_tradnl" altLang="es-MX" sz="1200" b="1" dirty="0">
              <a:solidFill>
                <a:srgbClr val="000099"/>
              </a:solidFill>
              <a:effectLst>
                <a:outerShdw blurRad="38100" dist="38100" dir="2700000" algn="tl">
                  <a:srgbClr val="C0C0C0"/>
                </a:outerShdw>
              </a:effectLst>
              <a:latin typeface="Dom Casual" charset="0"/>
            </a:endParaRPr>
          </a:p>
          <a:p>
            <a:pPr>
              <a:lnSpc>
                <a:spcPct val="130000"/>
              </a:lnSpc>
              <a:spcBef>
                <a:spcPct val="0"/>
              </a:spcBef>
            </a:pPr>
            <a:r>
              <a:rPr lang="es-ES_tradnl" altLang="es-MX" sz="2400" dirty="0">
                <a:latin typeface="Dom Casual" charset="0"/>
              </a:rPr>
              <a:t>Una clase es una generalización de un objeto.</a:t>
            </a:r>
          </a:p>
          <a:p>
            <a:pPr>
              <a:lnSpc>
                <a:spcPct val="130000"/>
              </a:lnSpc>
              <a:spcBef>
                <a:spcPct val="0"/>
              </a:spcBef>
            </a:pPr>
            <a:r>
              <a:rPr lang="es-ES_tradnl" altLang="es-MX" sz="2400" dirty="0">
                <a:latin typeface="Dom Casual" charset="0"/>
              </a:rPr>
              <a:t>Una vez que especificamos o creamos una </a:t>
            </a:r>
            <a:r>
              <a:rPr lang="es-ES_tradnl" altLang="es-MX" sz="2400" b="1" dirty="0">
                <a:latin typeface="Dom Casual" charset="0"/>
              </a:rPr>
              <a:t>clase</a:t>
            </a:r>
            <a:r>
              <a:rPr lang="es-ES_tradnl" altLang="es-MX" sz="2400" dirty="0">
                <a:latin typeface="Dom Casual" charset="0"/>
              </a:rPr>
              <a:t> podemos construir cualquier número de objetos que pertenezca a dicha clase y que por lo tanto tengan los mismos </a:t>
            </a:r>
            <a:r>
              <a:rPr lang="es-ES_tradnl" altLang="es-MX" sz="2400" b="1" dirty="0">
                <a:solidFill>
                  <a:schemeClr val="accent6">
                    <a:lumMod val="75000"/>
                  </a:schemeClr>
                </a:solidFill>
                <a:latin typeface="Dom Casual" charset="0"/>
              </a:rPr>
              <a:t>datos</a:t>
            </a:r>
            <a:r>
              <a:rPr lang="es-ES_tradnl" altLang="es-MX" sz="2400" dirty="0">
                <a:latin typeface="Dom Casual" charset="0"/>
              </a:rPr>
              <a:t> y el mismo </a:t>
            </a:r>
            <a:r>
              <a:rPr lang="es-ES_tradnl" altLang="es-MX" sz="2400" b="1" dirty="0">
                <a:solidFill>
                  <a:schemeClr val="accent6">
                    <a:lumMod val="75000"/>
                  </a:schemeClr>
                </a:solidFill>
                <a:latin typeface="Dom Casual" charset="0"/>
              </a:rPr>
              <a:t>comportamiento</a:t>
            </a:r>
            <a:r>
              <a:rPr lang="es-ES_tradnl" altLang="es-MX" sz="2400" dirty="0">
                <a:latin typeface="Dom Casual" charset="0"/>
              </a:rPr>
              <a:t>. </a:t>
            </a:r>
          </a:p>
          <a:p>
            <a:pPr>
              <a:lnSpc>
                <a:spcPct val="130000"/>
              </a:lnSpc>
              <a:spcBef>
                <a:spcPct val="0"/>
              </a:spcBef>
            </a:pPr>
            <a:endParaRPr lang="es-ES_tradnl" altLang="es-MX" sz="1600" dirty="0">
              <a:latin typeface="Dom Casual" charset="0"/>
            </a:endParaRPr>
          </a:p>
        </p:txBody>
      </p:sp>
      <p:sp>
        <p:nvSpPr>
          <p:cNvPr id="7" name="Rectangle 2">
            <a:extLst>
              <a:ext uri="{FF2B5EF4-FFF2-40B4-BE49-F238E27FC236}">
                <a16:creationId xmlns:a16="http://schemas.microsoft.com/office/drawing/2014/main" id="{2BC83925-49A6-47B4-BDF5-7D6CA99E4B03}"/>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¿Qué es una clase?</a:t>
            </a:r>
          </a:p>
        </p:txBody>
      </p:sp>
      <p:pic>
        <p:nvPicPr>
          <p:cNvPr id="8" name="Imagen 7" descr="Diagrama&#10;&#10;Descripción generada automáticamente">
            <a:extLst>
              <a:ext uri="{FF2B5EF4-FFF2-40B4-BE49-F238E27FC236}">
                <a16:creationId xmlns:a16="http://schemas.microsoft.com/office/drawing/2014/main" id="{29F0C386-FA7B-4D84-B56A-7E51140108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3688" y="3117260"/>
            <a:ext cx="5904656" cy="3709513"/>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984560" y="-27384"/>
            <a:ext cx="7174879" cy="114300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b="1" dirty="0">
                <a:solidFill>
                  <a:schemeClr val="accent4">
                    <a:lumMod val="50000"/>
                  </a:schemeClr>
                </a:solidFill>
                <a:effectLst>
                  <a:outerShdw blurRad="38100" dist="38100" dir="2700000" algn="tl">
                    <a:srgbClr val="C0C0C0"/>
                  </a:outerShdw>
                </a:effectLst>
                <a:latin typeface="Dom Casual" charset="0"/>
              </a:rPr>
              <a:t>Métodos</a:t>
            </a:r>
          </a:p>
        </p:txBody>
      </p:sp>
      <p:sp>
        <p:nvSpPr>
          <p:cNvPr id="8" name="CuadroTexto 7">
            <a:extLst>
              <a:ext uri="{FF2B5EF4-FFF2-40B4-BE49-F238E27FC236}">
                <a16:creationId xmlns:a16="http://schemas.microsoft.com/office/drawing/2014/main" id="{A4C80824-08A4-41EF-9797-A61E6A114FBD}"/>
              </a:ext>
            </a:extLst>
          </p:cNvPr>
          <p:cNvSpPr txBox="1"/>
          <p:nvPr/>
        </p:nvSpPr>
        <p:spPr>
          <a:xfrm>
            <a:off x="539551" y="1268760"/>
            <a:ext cx="8064896" cy="792781"/>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s-ES" sz="1600" dirty="0"/>
              <a:t>Todos los objetos de tipo </a:t>
            </a:r>
            <a:r>
              <a:rPr lang="es-ES" sz="1600" b="1" dirty="0">
                <a:solidFill>
                  <a:schemeClr val="accent5">
                    <a:lumMod val="75000"/>
                  </a:schemeClr>
                </a:solidFill>
              </a:rPr>
              <a:t>Coche</a:t>
            </a:r>
            <a:r>
              <a:rPr lang="es-ES" sz="1600" dirty="0"/>
              <a:t> pueden referenciar a los atributos de datos </a:t>
            </a:r>
            <a:r>
              <a:rPr lang="es-ES" sz="1600" b="1" dirty="0">
                <a:solidFill>
                  <a:schemeClr val="accent6">
                    <a:lumMod val="75000"/>
                  </a:schemeClr>
                </a:solidFill>
              </a:rPr>
              <a:t>velocidad</a:t>
            </a:r>
            <a:r>
              <a:rPr lang="es-ES" sz="1600" dirty="0"/>
              <a:t> o </a:t>
            </a:r>
            <a:r>
              <a:rPr lang="es-ES" sz="1600" b="1" dirty="0">
                <a:solidFill>
                  <a:schemeClr val="accent6">
                    <a:lumMod val="75000"/>
                  </a:schemeClr>
                </a:solidFill>
              </a:rPr>
              <a:t>color</a:t>
            </a:r>
            <a:r>
              <a:rPr lang="es-ES" sz="1600" dirty="0"/>
              <a:t>. Son inicializados para cada objeto en el método </a:t>
            </a:r>
            <a:r>
              <a:rPr lang="es-ES" sz="1600" b="1" dirty="0">
                <a:solidFill>
                  <a:schemeClr val="accent6">
                    <a:lumMod val="75000"/>
                  </a:schemeClr>
                </a:solidFill>
              </a:rPr>
              <a:t>__init__()</a:t>
            </a:r>
            <a:r>
              <a:rPr lang="es-ES" sz="1600" dirty="0"/>
              <a:t>.</a:t>
            </a:r>
          </a:p>
        </p:txBody>
      </p:sp>
      <p:sp>
        <p:nvSpPr>
          <p:cNvPr id="9" name="CuadroTexto 8">
            <a:extLst>
              <a:ext uri="{FF2B5EF4-FFF2-40B4-BE49-F238E27FC236}">
                <a16:creationId xmlns:a16="http://schemas.microsoft.com/office/drawing/2014/main" id="{CD88FC18-35C4-404E-A1CD-67DA56B4629A}"/>
              </a:ext>
            </a:extLst>
          </p:cNvPr>
          <p:cNvSpPr txBox="1"/>
          <p:nvPr/>
        </p:nvSpPr>
        <p:spPr>
          <a:xfrm>
            <a:off x="532410" y="4077072"/>
            <a:ext cx="4255614" cy="116211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s-ES" sz="1600" dirty="0"/>
              <a:t>Para la clase </a:t>
            </a:r>
            <a:r>
              <a:rPr lang="es-ES" sz="1600" b="1" dirty="0">
                <a:solidFill>
                  <a:schemeClr val="accent5">
                    <a:lumMod val="75000"/>
                  </a:schemeClr>
                </a:solidFill>
              </a:rPr>
              <a:t>Coche</a:t>
            </a:r>
            <a:r>
              <a:rPr lang="es-ES" sz="1600" dirty="0"/>
              <a:t>, </a:t>
            </a:r>
            <a:r>
              <a:rPr lang="es-ES" sz="1600" b="1" dirty="0">
                <a:solidFill>
                  <a:schemeClr val="accent6">
                    <a:lumMod val="75000"/>
                  </a:schemeClr>
                </a:solidFill>
              </a:rPr>
              <a:t>acelera() </a:t>
            </a:r>
            <a:r>
              <a:rPr lang="es-ES" sz="1600" dirty="0"/>
              <a:t>es una función. Sin embargo, para los objetos de la clase Coche, </a:t>
            </a:r>
            <a:r>
              <a:rPr lang="es-ES" sz="1600" b="1" dirty="0">
                <a:solidFill>
                  <a:schemeClr val="accent6">
                    <a:lumMod val="75000"/>
                  </a:schemeClr>
                </a:solidFill>
              </a:rPr>
              <a:t>acelera() </a:t>
            </a:r>
            <a:r>
              <a:rPr lang="es-ES" sz="1600" dirty="0"/>
              <a:t>es un método.</a:t>
            </a:r>
          </a:p>
        </p:txBody>
      </p:sp>
      <p:pic>
        <p:nvPicPr>
          <p:cNvPr id="10" name="Imagen 9">
            <a:extLst>
              <a:ext uri="{FF2B5EF4-FFF2-40B4-BE49-F238E27FC236}">
                <a16:creationId xmlns:a16="http://schemas.microsoft.com/office/drawing/2014/main" id="{806C5CD0-D1BD-4035-88C2-DA0DC21BD23A}"/>
              </a:ext>
            </a:extLst>
          </p:cNvPr>
          <p:cNvPicPr>
            <a:picLocks noChangeAspect="1"/>
          </p:cNvPicPr>
          <p:nvPr/>
        </p:nvPicPr>
        <p:blipFill>
          <a:blip r:embed="rId2"/>
          <a:stretch>
            <a:fillRect/>
          </a:stretch>
        </p:blipFill>
        <p:spPr>
          <a:xfrm>
            <a:off x="827584" y="2214684"/>
            <a:ext cx="2990850" cy="1819275"/>
          </a:xfrm>
          <a:prstGeom prst="rect">
            <a:avLst/>
          </a:prstGeom>
        </p:spPr>
      </p:pic>
      <p:pic>
        <p:nvPicPr>
          <p:cNvPr id="3" name="Imagen 2">
            <a:extLst>
              <a:ext uri="{FF2B5EF4-FFF2-40B4-BE49-F238E27FC236}">
                <a16:creationId xmlns:a16="http://schemas.microsoft.com/office/drawing/2014/main" id="{51BF1B3C-84C3-4548-9281-CB4AFBDD8EA4}"/>
              </a:ext>
            </a:extLst>
          </p:cNvPr>
          <p:cNvPicPr>
            <a:picLocks noChangeAspect="1"/>
          </p:cNvPicPr>
          <p:nvPr/>
        </p:nvPicPr>
        <p:blipFill>
          <a:blip r:embed="rId3"/>
          <a:stretch>
            <a:fillRect/>
          </a:stretch>
        </p:blipFill>
        <p:spPr>
          <a:xfrm>
            <a:off x="827584" y="5394337"/>
            <a:ext cx="5575893" cy="792781"/>
          </a:xfrm>
          <a:prstGeom prst="rect">
            <a:avLst/>
          </a:prstGeom>
        </p:spPr>
      </p:pic>
      <p:pic>
        <p:nvPicPr>
          <p:cNvPr id="11" name="Imagen 10">
            <a:extLst>
              <a:ext uri="{FF2B5EF4-FFF2-40B4-BE49-F238E27FC236}">
                <a16:creationId xmlns:a16="http://schemas.microsoft.com/office/drawing/2014/main" id="{3C13975C-8CC7-410A-8FFA-FAFA470C74ED}"/>
              </a:ext>
            </a:extLst>
          </p:cNvPr>
          <p:cNvPicPr>
            <a:picLocks noChangeAspect="1"/>
          </p:cNvPicPr>
          <p:nvPr/>
        </p:nvPicPr>
        <p:blipFill>
          <a:blip r:embed="rId4"/>
          <a:stretch>
            <a:fillRect/>
          </a:stretch>
        </p:blipFill>
        <p:spPr>
          <a:xfrm>
            <a:off x="5292080" y="2206787"/>
            <a:ext cx="3672407" cy="3613804"/>
          </a:xfrm>
          <a:prstGeom prst="rect">
            <a:avLst/>
          </a:prstGeom>
        </p:spPr>
      </p:pic>
    </p:spTree>
    <p:extLst>
      <p:ext uri="{BB962C8B-B14F-4D97-AF65-F5344CB8AC3E}">
        <p14:creationId xmlns:p14="http://schemas.microsoft.com/office/powerpoint/2010/main" val="36347575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323528" y="-27384"/>
            <a:ext cx="8391846" cy="114300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sz="3600" b="1" dirty="0">
                <a:solidFill>
                  <a:schemeClr val="accent4">
                    <a:lumMod val="50000"/>
                  </a:schemeClr>
                </a:solidFill>
                <a:effectLst>
                  <a:outerShdw blurRad="38100" dist="38100" dir="2700000" algn="tl">
                    <a:srgbClr val="C0C0C0"/>
                  </a:outerShdw>
                </a:effectLst>
                <a:latin typeface="Dom Casual" charset="0"/>
              </a:rPr>
              <a:t>Atributos de clase y atributos de instancia</a:t>
            </a:r>
          </a:p>
        </p:txBody>
      </p:sp>
      <p:sp>
        <p:nvSpPr>
          <p:cNvPr id="7" name="CuadroTexto 6">
            <a:extLst>
              <a:ext uri="{FF2B5EF4-FFF2-40B4-BE49-F238E27FC236}">
                <a16:creationId xmlns:a16="http://schemas.microsoft.com/office/drawing/2014/main" id="{563E2DE3-CD98-4F49-9265-70EF73D24688}"/>
              </a:ext>
            </a:extLst>
          </p:cNvPr>
          <p:cNvSpPr txBox="1"/>
          <p:nvPr/>
        </p:nvSpPr>
        <p:spPr>
          <a:xfrm>
            <a:off x="428624" y="1268760"/>
            <a:ext cx="8286750" cy="2085443"/>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s-ES" dirty="0"/>
              <a:t>Los </a:t>
            </a:r>
            <a:r>
              <a:rPr lang="es-ES" b="1" dirty="0">
                <a:solidFill>
                  <a:schemeClr val="accent6">
                    <a:lumMod val="75000"/>
                  </a:schemeClr>
                </a:solidFill>
              </a:rPr>
              <a:t>atributos de clase </a:t>
            </a:r>
            <a:r>
              <a:rPr lang="es-ES" dirty="0"/>
              <a:t>son atributos compartidos por todas las instancias de esa clase.</a:t>
            </a:r>
          </a:p>
          <a:p>
            <a:pPr marL="285750" indent="-285750" algn="just">
              <a:lnSpc>
                <a:spcPct val="150000"/>
              </a:lnSpc>
              <a:buFont typeface="Arial" panose="020B0604020202020204" pitchFamily="34" charset="0"/>
              <a:buChar char="•"/>
            </a:pPr>
            <a:r>
              <a:rPr lang="es-ES" dirty="0"/>
              <a:t>Los </a:t>
            </a:r>
            <a:r>
              <a:rPr lang="es-ES" b="1" dirty="0">
                <a:solidFill>
                  <a:schemeClr val="accent6">
                    <a:lumMod val="75000"/>
                  </a:schemeClr>
                </a:solidFill>
              </a:rPr>
              <a:t>atributos de instancia </a:t>
            </a:r>
            <a:r>
              <a:rPr lang="es-ES" dirty="0"/>
              <a:t>son atributos únicos para cada uno de los objetos pertenecientes a dicha clase.</a:t>
            </a:r>
          </a:p>
          <a:p>
            <a:pPr>
              <a:lnSpc>
                <a:spcPct val="150000"/>
              </a:lnSpc>
            </a:pPr>
            <a:endParaRPr lang="es-ES" sz="1600" dirty="0"/>
          </a:p>
        </p:txBody>
      </p:sp>
      <p:pic>
        <p:nvPicPr>
          <p:cNvPr id="9" name="Imagen 8">
            <a:extLst>
              <a:ext uri="{FF2B5EF4-FFF2-40B4-BE49-F238E27FC236}">
                <a16:creationId xmlns:a16="http://schemas.microsoft.com/office/drawing/2014/main" id="{3BE01F2E-D978-43AB-8E61-2A91E604C2A6}"/>
              </a:ext>
            </a:extLst>
          </p:cNvPr>
          <p:cNvPicPr>
            <a:picLocks noChangeAspect="1"/>
          </p:cNvPicPr>
          <p:nvPr/>
        </p:nvPicPr>
        <p:blipFill>
          <a:blip r:embed="rId2"/>
          <a:stretch>
            <a:fillRect/>
          </a:stretch>
        </p:blipFill>
        <p:spPr>
          <a:xfrm>
            <a:off x="662316" y="3503798"/>
            <a:ext cx="7714270" cy="2402951"/>
          </a:xfrm>
          <a:prstGeom prst="rect">
            <a:avLst/>
          </a:prstGeom>
        </p:spPr>
      </p:pic>
    </p:spTree>
    <p:extLst>
      <p:ext uri="{BB962C8B-B14F-4D97-AF65-F5344CB8AC3E}">
        <p14:creationId xmlns:p14="http://schemas.microsoft.com/office/powerpoint/2010/main" val="212131511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0" y="-27384"/>
            <a:ext cx="9144000" cy="114300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sz="3200" b="1" dirty="0">
                <a:solidFill>
                  <a:schemeClr val="accent4">
                    <a:lumMod val="50000"/>
                  </a:schemeClr>
                </a:solidFill>
                <a:effectLst>
                  <a:outerShdw blurRad="38100" dist="38100" dir="2700000" algn="tl">
                    <a:srgbClr val="C0C0C0"/>
                  </a:outerShdw>
                </a:effectLst>
                <a:latin typeface="Dom Casual" charset="0"/>
              </a:rPr>
              <a:t>Atributos de clase y atributos de instancia</a:t>
            </a:r>
          </a:p>
        </p:txBody>
      </p:sp>
      <p:sp>
        <p:nvSpPr>
          <p:cNvPr id="7" name="CuadroTexto 6">
            <a:extLst>
              <a:ext uri="{FF2B5EF4-FFF2-40B4-BE49-F238E27FC236}">
                <a16:creationId xmlns:a16="http://schemas.microsoft.com/office/drawing/2014/main" id="{563E2DE3-CD98-4F49-9265-70EF73D24688}"/>
              </a:ext>
            </a:extLst>
          </p:cNvPr>
          <p:cNvSpPr txBox="1"/>
          <p:nvPr/>
        </p:nvSpPr>
        <p:spPr>
          <a:xfrm>
            <a:off x="677087" y="1191006"/>
            <a:ext cx="7789826" cy="4601260"/>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es-ES" sz="1600" dirty="0"/>
              <a:t>Para referenciar a un </a:t>
            </a:r>
            <a:r>
              <a:rPr lang="es-ES" sz="1600" b="1" dirty="0">
                <a:solidFill>
                  <a:schemeClr val="accent6">
                    <a:lumMod val="75000"/>
                  </a:schemeClr>
                </a:solidFill>
              </a:rPr>
              <a:t>atributo de clase</a:t>
            </a:r>
            <a:r>
              <a:rPr lang="es-ES" sz="1600" dirty="0"/>
              <a:t> se utiliza el nombre de la clase. </a:t>
            </a:r>
          </a:p>
          <a:p>
            <a:pPr marL="285750" indent="-285750" algn="just">
              <a:lnSpc>
                <a:spcPct val="150000"/>
              </a:lnSpc>
              <a:buFont typeface="Arial" panose="020B0604020202020204" pitchFamily="34" charset="0"/>
              <a:buChar char="•"/>
            </a:pPr>
            <a:r>
              <a:rPr lang="es-ES" sz="1600" dirty="0"/>
              <a:t>Al modificar un atributo de este tipo, los cambios se verán reflejados en todas y cada una las instancias.</a:t>
            </a:r>
          </a:p>
          <a:p>
            <a:pPr algn="just">
              <a:lnSpc>
                <a:spcPct val="150000"/>
              </a:lnSpc>
            </a:pPr>
            <a:endParaRPr lang="es-ES" sz="1100" dirty="0"/>
          </a:p>
          <a:p>
            <a:pPr lvl="1">
              <a:spcBef>
                <a:spcPts val="600"/>
              </a:spcBef>
            </a:pPr>
            <a:r>
              <a:rPr lang="es-ES" sz="1600" b="0" i="0" dirty="0">
                <a:solidFill>
                  <a:srgbClr val="777777"/>
                </a:solidFill>
                <a:effectLst/>
                <a:latin typeface="inherit"/>
              </a:rPr>
              <a:t>&gt;&gt;&gt;</a:t>
            </a:r>
            <a:r>
              <a:rPr lang="es-ES" sz="1600" b="0" i="0" dirty="0">
                <a:solidFill>
                  <a:srgbClr val="000000"/>
                </a:solidFill>
                <a:effectLst/>
                <a:latin typeface="inherit"/>
              </a:rPr>
              <a:t> c1 = </a:t>
            </a:r>
            <a:r>
              <a:rPr lang="es-ES" sz="1600" b="1" i="0" dirty="0">
                <a:effectLst/>
                <a:latin typeface="inherit"/>
              </a:rPr>
              <a:t>Coche</a:t>
            </a:r>
            <a:r>
              <a:rPr lang="es-ES" sz="1600" b="0" i="0" dirty="0">
                <a:solidFill>
                  <a:srgbClr val="777777"/>
                </a:solidFill>
                <a:effectLst/>
                <a:latin typeface="inherit"/>
              </a:rPr>
              <a:t>(</a:t>
            </a:r>
            <a:r>
              <a:rPr lang="es-ES" sz="1600" b="0" i="0" dirty="0">
                <a:solidFill>
                  <a:srgbClr val="DD1144"/>
                </a:solidFill>
                <a:effectLst/>
                <a:latin typeface="inherit"/>
              </a:rPr>
              <a:t>'rojo'</a:t>
            </a:r>
            <a:r>
              <a:rPr lang="es-ES" sz="1600" b="0" i="0" dirty="0">
                <a:solidFill>
                  <a:srgbClr val="000000"/>
                </a:solidFill>
                <a:effectLst/>
                <a:latin typeface="inherit"/>
              </a:rPr>
              <a:t>, </a:t>
            </a:r>
            <a:r>
              <a:rPr lang="es-ES" sz="1600" b="0" i="0" dirty="0">
                <a:solidFill>
                  <a:srgbClr val="009999"/>
                </a:solidFill>
                <a:effectLst/>
                <a:latin typeface="inherit"/>
              </a:rPr>
              <a:t>20</a:t>
            </a:r>
            <a:r>
              <a:rPr lang="es-ES" sz="1600" b="0" i="0" dirty="0">
                <a:solidFill>
                  <a:srgbClr val="777777"/>
                </a:solidFill>
                <a:effectLst/>
                <a:latin typeface="inherit"/>
              </a:rPr>
              <a:t>)</a:t>
            </a:r>
            <a:endParaRPr lang="es-ES" sz="1600" b="0" i="0" dirty="0">
              <a:solidFill>
                <a:srgbClr val="AAAAAA"/>
              </a:solidFill>
              <a:effectLst/>
              <a:latin typeface="Source Code Pro" panose="020B0509030403020204" pitchFamily="49" charset="0"/>
            </a:endParaRPr>
          </a:p>
          <a:p>
            <a:pPr lvl="1"/>
            <a:r>
              <a:rPr lang="es-ES" sz="1600" b="0" i="0" dirty="0">
                <a:solidFill>
                  <a:srgbClr val="777777"/>
                </a:solidFill>
                <a:effectLst/>
                <a:latin typeface="inherit"/>
              </a:rPr>
              <a:t>&gt;&gt;&gt;</a:t>
            </a:r>
            <a:r>
              <a:rPr lang="es-ES" sz="1600" b="0" i="0" dirty="0">
                <a:solidFill>
                  <a:srgbClr val="000000"/>
                </a:solidFill>
                <a:effectLst/>
                <a:latin typeface="inherit"/>
              </a:rPr>
              <a:t> c2 = </a:t>
            </a:r>
            <a:r>
              <a:rPr lang="es-ES" sz="1600" b="1" i="0" dirty="0">
                <a:effectLst/>
                <a:latin typeface="inherit"/>
              </a:rPr>
              <a:t>Coche</a:t>
            </a:r>
            <a:r>
              <a:rPr lang="es-ES" sz="1600" b="0" i="0" dirty="0">
                <a:solidFill>
                  <a:srgbClr val="777777"/>
                </a:solidFill>
                <a:effectLst/>
                <a:latin typeface="inherit"/>
              </a:rPr>
              <a:t>(</a:t>
            </a:r>
            <a:r>
              <a:rPr lang="es-ES" sz="1600" b="0" i="0" dirty="0">
                <a:solidFill>
                  <a:srgbClr val="DD1144"/>
                </a:solidFill>
                <a:effectLst/>
                <a:latin typeface="inherit"/>
              </a:rPr>
              <a:t>'azul'</a:t>
            </a:r>
            <a:r>
              <a:rPr lang="es-ES" sz="1600" b="0" i="0" dirty="0">
                <a:solidFill>
                  <a:srgbClr val="000000"/>
                </a:solidFill>
                <a:effectLst/>
                <a:latin typeface="inherit"/>
              </a:rPr>
              <a:t>, </a:t>
            </a:r>
            <a:r>
              <a:rPr lang="es-ES" sz="1600" b="0" i="0" dirty="0">
                <a:solidFill>
                  <a:srgbClr val="009999"/>
                </a:solidFill>
                <a:effectLst/>
                <a:latin typeface="inherit"/>
              </a:rPr>
              <a:t>20</a:t>
            </a:r>
            <a:r>
              <a:rPr lang="es-ES" sz="1600" b="0" i="0" dirty="0">
                <a:solidFill>
                  <a:srgbClr val="777777"/>
                </a:solidFill>
                <a:effectLst/>
                <a:latin typeface="inherit"/>
              </a:rPr>
              <a:t>)</a:t>
            </a:r>
            <a:endParaRPr lang="es-ES" sz="1600" b="0" i="0" dirty="0">
              <a:solidFill>
                <a:srgbClr val="AAAAAA"/>
              </a:solidFill>
              <a:effectLst/>
              <a:latin typeface="Source Code Pro" panose="020B0509030403020204" pitchFamily="49" charset="0"/>
            </a:endParaRPr>
          </a:p>
          <a:p>
            <a:pPr lvl="1"/>
            <a:r>
              <a:rPr lang="es-ES" sz="1600" b="0" i="0" dirty="0">
                <a:solidFill>
                  <a:schemeClr val="tx1">
                    <a:lumMod val="95000"/>
                    <a:lumOff val="5000"/>
                  </a:schemeClr>
                </a:solidFill>
                <a:effectLst/>
                <a:latin typeface="inherit"/>
              </a:rPr>
              <a:t>&gt;&gt;&gt; print(</a:t>
            </a:r>
            <a:r>
              <a:rPr lang="es-ES" sz="1600" b="0" i="0" dirty="0">
                <a:solidFill>
                  <a:srgbClr val="000000"/>
                </a:solidFill>
                <a:effectLst/>
                <a:latin typeface="inherit"/>
              </a:rPr>
              <a:t>c1.</a:t>
            </a:r>
            <a:r>
              <a:rPr lang="es-ES" sz="1600" b="1" i="0" dirty="0">
                <a:solidFill>
                  <a:schemeClr val="accent6">
                    <a:lumMod val="75000"/>
                  </a:schemeClr>
                </a:solidFill>
                <a:effectLst/>
                <a:latin typeface="inherit"/>
              </a:rPr>
              <a:t>ruedas</a:t>
            </a:r>
            <a:r>
              <a:rPr lang="es-ES" sz="1600" b="0" i="0" dirty="0">
                <a:solidFill>
                  <a:srgbClr val="777777"/>
                </a:solidFill>
                <a:effectLst/>
                <a:latin typeface="inherit"/>
              </a:rPr>
              <a:t>)</a:t>
            </a:r>
            <a:endParaRPr lang="es-ES" sz="1600" b="0" i="0" dirty="0">
              <a:solidFill>
                <a:srgbClr val="AAAAAA"/>
              </a:solidFill>
              <a:effectLst/>
              <a:latin typeface="Source Code Pro" panose="020B0509030403020204" pitchFamily="49" charset="0"/>
            </a:endParaRPr>
          </a:p>
          <a:p>
            <a:pPr lvl="1"/>
            <a:r>
              <a:rPr lang="es-ES" sz="1600" b="0" i="0" dirty="0">
                <a:effectLst/>
                <a:latin typeface="inherit"/>
              </a:rPr>
              <a:t>4</a:t>
            </a:r>
            <a:endParaRPr lang="es-ES" sz="1600" b="0" i="0" dirty="0">
              <a:effectLst/>
              <a:latin typeface="Source Code Pro" panose="020B0509030403020204" pitchFamily="49" charset="0"/>
            </a:endParaRPr>
          </a:p>
          <a:p>
            <a:pPr lvl="1"/>
            <a:r>
              <a:rPr lang="es-ES" sz="1600" b="0" i="0" dirty="0">
                <a:solidFill>
                  <a:schemeClr val="tx1">
                    <a:lumMod val="95000"/>
                    <a:lumOff val="5000"/>
                  </a:schemeClr>
                </a:solidFill>
                <a:effectLst/>
                <a:latin typeface="inherit"/>
              </a:rPr>
              <a:t>&gt;&gt;&gt; print(</a:t>
            </a:r>
            <a:r>
              <a:rPr lang="es-ES" sz="1600" b="0" i="0" dirty="0">
                <a:solidFill>
                  <a:srgbClr val="000000"/>
                </a:solidFill>
                <a:effectLst/>
                <a:latin typeface="inherit"/>
              </a:rPr>
              <a:t>c2.</a:t>
            </a:r>
            <a:r>
              <a:rPr lang="es-ES" sz="1600" b="1" i="0" dirty="0">
                <a:solidFill>
                  <a:schemeClr val="accent6">
                    <a:lumMod val="75000"/>
                  </a:schemeClr>
                </a:solidFill>
                <a:effectLst/>
                <a:latin typeface="inherit"/>
              </a:rPr>
              <a:t>ruedas</a:t>
            </a:r>
            <a:r>
              <a:rPr lang="es-ES" sz="1600" b="0" i="0" dirty="0">
                <a:solidFill>
                  <a:srgbClr val="777777"/>
                </a:solidFill>
                <a:effectLst/>
                <a:latin typeface="inherit"/>
              </a:rPr>
              <a:t>)</a:t>
            </a:r>
            <a:r>
              <a:rPr lang="es-ES" sz="1600" b="0" i="0" dirty="0">
                <a:solidFill>
                  <a:srgbClr val="000000"/>
                </a:solidFill>
                <a:effectLst/>
                <a:latin typeface="inherit"/>
              </a:rPr>
              <a:t> </a:t>
            </a:r>
            <a:endParaRPr lang="es-ES" sz="1600" b="0" i="0" dirty="0">
              <a:solidFill>
                <a:srgbClr val="AAAAAA"/>
              </a:solidFill>
              <a:effectLst/>
              <a:latin typeface="Source Code Pro" panose="020B0509030403020204" pitchFamily="49" charset="0"/>
            </a:endParaRPr>
          </a:p>
          <a:p>
            <a:pPr lvl="1"/>
            <a:r>
              <a:rPr lang="es-ES" sz="1600" b="0" i="0" dirty="0">
                <a:effectLst/>
                <a:latin typeface="inherit"/>
              </a:rPr>
              <a:t>4</a:t>
            </a:r>
            <a:endParaRPr lang="es-ES" sz="1600" b="0" i="0" dirty="0">
              <a:effectLst/>
              <a:latin typeface="Source Code Pro" panose="020B0509030403020204" pitchFamily="49" charset="0"/>
            </a:endParaRPr>
          </a:p>
          <a:p>
            <a:pPr lvl="1"/>
            <a:r>
              <a:rPr lang="es-ES" sz="1600" b="0" i="0" dirty="0">
                <a:solidFill>
                  <a:srgbClr val="777777"/>
                </a:solidFill>
                <a:effectLst/>
                <a:highlight>
                  <a:srgbClr val="FFFF00"/>
                </a:highlight>
                <a:latin typeface="inherit"/>
              </a:rPr>
              <a:t>&gt;&gt;&gt;</a:t>
            </a:r>
            <a:r>
              <a:rPr lang="es-ES" sz="1600" b="0" i="0" dirty="0">
                <a:solidFill>
                  <a:srgbClr val="000000"/>
                </a:solidFill>
                <a:effectLst/>
                <a:highlight>
                  <a:srgbClr val="FFFF00"/>
                </a:highlight>
                <a:latin typeface="inherit"/>
              </a:rPr>
              <a:t> </a:t>
            </a:r>
            <a:r>
              <a:rPr lang="es-ES" sz="1600" b="1" i="0" dirty="0">
                <a:solidFill>
                  <a:srgbClr val="000000"/>
                </a:solidFill>
                <a:effectLst/>
                <a:highlight>
                  <a:srgbClr val="FFFF00"/>
                </a:highlight>
                <a:latin typeface="inherit"/>
              </a:rPr>
              <a:t>Coche</a:t>
            </a:r>
            <a:r>
              <a:rPr lang="es-ES" sz="1600" b="0" i="0" dirty="0">
                <a:solidFill>
                  <a:srgbClr val="000000"/>
                </a:solidFill>
                <a:effectLst/>
                <a:highlight>
                  <a:srgbClr val="FFFF00"/>
                </a:highlight>
                <a:latin typeface="inherit"/>
              </a:rPr>
              <a:t>.</a:t>
            </a:r>
            <a:r>
              <a:rPr lang="es-ES" sz="1600" b="1" i="0" dirty="0">
                <a:solidFill>
                  <a:schemeClr val="accent6">
                    <a:lumMod val="75000"/>
                  </a:schemeClr>
                </a:solidFill>
                <a:effectLst/>
                <a:highlight>
                  <a:srgbClr val="FFFF00"/>
                </a:highlight>
                <a:latin typeface="inherit"/>
              </a:rPr>
              <a:t>ruedas</a:t>
            </a:r>
            <a:r>
              <a:rPr lang="es-ES" sz="1600" b="0" i="0" dirty="0">
                <a:solidFill>
                  <a:srgbClr val="000000"/>
                </a:solidFill>
                <a:effectLst/>
                <a:highlight>
                  <a:srgbClr val="FFFF00"/>
                </a:highlight>
                <a:latin typeface="inherit"/>
              </a:rPr>
              <a:t> = </a:t>
            </a:r>
            <a:r>
              <a:rPr lang="es-ES" sz="1600" b="0" i="0" dirty="0">
                <a:effectLst/>
                <a:highlight>
                  <a:srgbClr val="FFFF00"/>
                </a:highlight>
                <a:latin typeface="inherit"/>
              </a:rPr>
              <a:t>6</a:t>
            </a:r>
            <a:r>
              <a:rPr lang="es-ES" sz="1600" b="0" i="0" dirty="0">
                <a:solidFill>
                  <a:srgbClr val="000000"/>
                </a:solidFill>
                <a:effectLst/>
                <a:highlight>
                  <a:srgbClr val="FFFF00"/>
                </a:highlight>
                <a:latin typeface="inherit"/>
              </a:rPr>
              <a:t> </a:t>
            </a:r>
            <a:endParaRPr lang="es-ES" sz="1600" b="0" i="0" dirty="0">
              <a:solidFill>
                <a:srgbClr val="AAAAAA"/>
              </a:solidFill>
              <a:effectLst/>
              <a:highlight>
                <a:srgbClr val="FFFF00"/>
              </a:highlight>
              <a:latin typeface="Source Code Pro" panose="020B0509030403020204" pitchFamily="49" charset="0"/>
            </a:endParaRPr>
          </a:p>
          <a:p>
            <a:pPr lvl="1"/>
            <a:r>
              <a:rPr lang="es-ES" sz="1600" b="0" i="0" dirty="0">
                <a:effectLst/>
                <a:latin typeface="inherit"/>
              </a:rPr>
              <a:t>&gt;&gt;&gt; print(</a:t>
            </a:r>
            <a:r>
              <a:rPr lang="es-ES" sz="1600" b="0" i="0" dirty="0">
                <a:solidFill>
                  <a:srgbClr val="000000"/>
                </a:solidFill>
                <a:effectLst/>
                <a:latin typeface="inherit"/>
              </a:rPr>
              <a:t>c1.</a:t>
            </a:r>
            <a:r>
              <a:rPr lang="es-ES" sz="1600" b="1" i="0" dirty="0">
                <a:solidFill>
                  <a:schemeClr val="accent6">
                    <a:lumMod val="75000"/>
                  </a:schemeClr>
                </a:solidFill>
                <a:effectLst/>
                <a:latin typeface="inherit"/>
              </a:rPr>
              <a:t>ruedas</a:t>
            </a:r>
            <a:r>
              <a:rPr lang="es-ES" sz="1600" b="0" i="0" dirty="0">
                <a:solidFill>
                  <a:srgbClr val="777777"/>
                </a:solidFill>
                <a:effectLst/>
                <a:latin typeface="inherit"/>
              </a:rPr>
              <a:t>)</a:t>
            </a:r>
            <a:r>
              <a:rPr lang="es-ES" sz="1600" b="0" i="0" dirty="0">
                <a:solidFill>
                  <a:srgbClr val="000000"/>
                </a:solidFill>
                <a:effectLst/>
                <a:latin typeface="inherit"/>
              </a:rPr>
              <a:t> </a:t>
            </a:r>
            <a:endParaRPr lang="es-ES" sz="1600" b="0" i="0" dirty="0">
              <a:solidFill>
                <a:srgbClr val="AAAAAA"/>
              </a:solidFill>
              <a:effectLst/>
              <a:latin typeface="Source Code Pro" panose="020B0509030403020204" pitchFamily="49" charset="0"/>
            </a:endParaRPr>
          </a:p>
          <a:p>
            <a:pPr lvl="1"/>
            <a:r>
              <a:rPr lang="es-ES" sz="1600" b="0" i="0" dirty="0">
                <a:effectLst/>
                <a:latin typeface="inherit"/>
              </a:rPr>
              <a:t>6</a:t>
            </a:r>
            <a:endParaRPr lang="es-ES" sz="1600" b="0" i="0" dirty="0">
              <a:effectLst/>
              <a:latin typeface="Source Code Pro" panose="020B0509030403020204" pitchFamily="49" charset="0"/>
            </a:endParaRPr>
          </a:p>
          <a:p>
            <a:pPr lvl="1"/>
            <a:r>
              <a:rPr lang="es-ES" sz="1600" b="0" i="0" dirty="0">
                <a:effectLst/>
                <a:latin typeface="inherit"/>
              </a:rPr>
              <a:t>&gt;&gt;&gt; print(</a:t>
            </a:r>
            <a:r>
              <a:rPr lang="es-ES" sz="1600" b="0" i="0" dirty="0">
                <a:solidFill>
                  <a:srgbClr val="000000"/>
                </a:solidFill>
                <a:effectLst/>
                <a:latin typeface="inherit"/>
              </a:rPr>
              <a:t>c2.</a:t>
            </a:r>
            <a:r>
              <a:rPr lang="es-ES" sz="1600" b="1" i="0" dirty="0">
                <a:solidFill>
                  <a:schemeClr val="accent6">
                    <a:lumMod val="75000"/>
                  </a:schemeClr>
                </a:solidFill>
                <a:effectLst/>
                <a:latin typeface="inherit"/>
              </a:rPr>
              <a:t>ruedas</a:t>
            </a:r>
            <a:r>
              <a:rPr lang="es-ES" sz="1600" b="0" i="0" dirty="0">
                <a:solidFill>
                  <a:srgbClr val="777777"/>
                </a:solidFill>
                <a:effectLst/>
                <a:latin typeface="inherit"/>
              </a:rPr>
              <a:t>)</a:t>
            </a:r>
            <a:r>
              <a:rPr lang="es-ES" sz="1600" b="0" i="0" dirty="0">
                <a:solidFill>
                  <a:srgbClr val="000000"/>
                </a:solidFill>
                <a:effectLst/>
                <a:latin typeface="inherit"/>
              </a:rPr>
              <a:t> </a:t>
            </a:r>
            <a:endParaRPr lang="es-ES" sz="1600" b="0" i="0" dirty="0">
              <a:solidFill>
                <a:srgbClr val="AAAAAA"/>
              </a:solidFill>
              <a:effectLst/>
              <a:latin typeface="Source Code Pro" panose="020B0509030403020204" pitchFamily="49" charset="0"/>
            </a:endParaRPr>
          </a:p>
          <a:p>
            <a:pPr lvl="1"/>
            <a:r>
              <a:rPr lang="es-ES" sz="1600" b="0" i="0" dirty="0">
                <a:effectLst/>
                <a:latin typeface="inherit"/>
              </a:rPr>
              <a:t>6</a:t>
            </a:r>
            <a:endParaRPr lang="es-ES" sz="1600" b="0" i="0" dirty="0">
              <a:effectLst/>
              <a:latin typeface="Source Code Pro" panose="020B0509030403020204" pitchFamily="49" charset="0"/>
            </a:endParaRPr>
          </a:p>
          <a:p>
            <a:pPr lvl="1" algn="just"/>
            <a:endParaRPr lang="es-MX" sz="1600" b="0" i="0" dirty="0">
              <a:solidFill>
                <a:srgbClr val="777777"/>
              </a:solidFill>
              <a:effectLst/>
              <a:latin typeface="Source Code Pro" panose="020B0509030403020204" pitchFamily="49" charset="0"/>
            </a:endParaRPr>
          </a:p>
        </p:txBody>
      </p:sp>
      <p:pic>
        <p:nvPicPr>
          <p:cNvPr id="6" name="Imagen 5">
            <a:extLst>
              <a:ext uri="{FF2B5EF4-FFF2-40B4-BE49-F238E27FC236}">
                <a16:creationId xmlns:a16="http://schemas.microsoft.com/office/drawing/2014/main" id="{C5ADFD07-2F2A-401D-A6C0-E8C09C9597AB}"/>
              </a:ext>
            </a:extLst>
          </p:cNvPr>
          <p:cNvPicPr>
            <a:picLocks noChangeAspect="1"/>
          </p:cNvPicPr>
          <p:nvPr/>
        </p:nvPicPr>
        <p:blipFill>
          <a:blip r:embed="rId2"/>
          <a:stretch>
            <a:fillRect/>
          </a:stretch>
        </p:blipFill>
        <p:spPr>
          <a:xfrm>
            <a:off x="4283968" y="2996952"/>
            <a:ext cx="3960440" cy="2096704"/>
          </a:xfrm>
          <a:prstGeom prst="rect">
            <a:avLst/>
          </a:prstGeom>
        </p:spPr>
      </p:pic>
    </p:spTree>
    <p:extLst>
      <p:ext uri="{BB962C8B-B14F-4D97-AF65-F5344CB8AC3E}">
        <p14:creationId xmlns:p14="http://schemas.microsoft.com/office/powerpoint/2010/main" val="1730492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0" y="-27384"/>
            <a:ext cx="9144000" cy="114300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sz="3200" b="1" dirty="0">
                <a:solidFill>
                  <a:schemeClr val="accent4">
                    <a:lumMod val="50000"/>
                  </a:schemeClr>
                </a:solidFill>
                <a:effectLst>
                  <a:outerShdw blurRad="38100" dist="38100" dir="2700000" algn="tl">
                    <a:srgbClr val="C0C0C0"/>
                  </a:outerShdw>
                </a:effectLst>
                <a:latin typeface="Dom Casual" charset="0"/>
              </a:rPr>
              <a:t>Herencia</a:t>
            </a:r>
          </a:p>
        </p:txBody>
      </p:sp>
      <p:sp>
        <p:nvSpPr>
          <p:cNvPr id="8" name="CuadroTexto 7">
            <a:extLst>
              <a:ext uri="{FF2B5EF4-FFF2-40B4-BE49-F238E27FC236}">
                <a16:creationId xmlns:a16="http://schemas.microsoft.com/office/drawing/2014/main" id="{C137A9BB-2A3E-408E-B277-DCC4EA213659}"/>
              </a:ext>
            </a:extLst>
          </p:cNvPr>
          <p:cNvSpPr txBox="1"/>
          <p:nvPr/>
        </p:nvSpPr>
        <p:spPr>
          <a:xfrm>
            <a:off x="323528" y="906414"/>
            <a:ext cx="8496944" cy="707501"/>
          </a:xfrm>
          <a:prstGeom prst="rect">
            <a:avLst/>
          </a:prstGeom>
          <a:noFill/>
        </p:spPr>
        <p:txBody>
          <a:bodyPr wrap="square" rtlCol="0">
            <a:spAutoFit/>
          </a:bodyPr>
          <a:lstStyle/>
          <a:p>
            <a:pPr algn="ctr">
              <a:lnSpc>
                <a:spcPts val="2500"/>
              </a:lnSpc>
            </a:pPr>
            <a:r>
              <a:rPr lang="es-ES" sz="1600" b="1" dirty="0">
                <a:solidFill>
                  <a:schemeClr val="accent6">
                    <a:lumMod val="75000"/>
                  </a:schemeClr>
                </a:solidFill>
              </a:rPr>
              <a:t>La herencia es la capacidad de reutilizar una clase extendiendo su funcionalidad. Una clase que hereda de otra puede añadir nuevos atributos, ocultarlos, añadir nuevos métodos o redefinirlos.</a:t>
            </a:r>
          </a:p>
        </p:txBody>
      </p:sp>
      <p:pic>
        <p:nvPicPr>
          <p:cNvPr id="10" name="Imagen 9">
            <a:extLst>
              <a:ext uri="{FF2B5EF4-FFF2-40B4-BE49-F238E27FC236}">
                <a16:creationId xmlns:a16="http://schemas.microsoft.com/office/drawing/2014/main" id="{4CA59377-D364-4FA0-B635-7ADAFEC6D840}"/>
              </a:ext>
            </a:extLst>
          </p:cNvPr>
          <p:cNvPicPr>
            <a:picLocks noChangeAspect="1"/>
          </p:cNvPicPr>
          <p:nvPr/>
        </p:nvPicPr>
        <p:blipFill>
          <a:blip r:embed="rId2"/>
          <a:stretch>
            <a:fillRect/>
          </a:stretch>
        </p:blipFill>
        <p:spPr>
          <a:xfrm>
            <a:off x="5148064" y="3861048"/>
            <a:ext cx="3401334" cy="2264917"/>
          </a:xfrm>
          <a:prstGeom prst="rect">
            <a:avLst/>
          </a:prstGeom>
        </p:spPr>
      </p:pic>
      <p:sp>
        <p:nvSpPr>
          <p:cNvPr id="15" name="Rectangle 7">
            <a:extLst>
              <a:ext uri="{FF2B5EF4-FFF2-40B4-BE49-F238E27FC236}">
                <a16:creationId xmlns:a16="http://schemas.microsoft.com/office/drawing/2014/main" id="{AB552821-FA6D-4060-9AE5-85C6D0B3DF96}"/>
              </a:ext>
            </a:extLst>
          </p:cNvPr>
          <p:cNvSpPr txBox="1">
            <a:spLocks noChangeArrowheads="1"/>
          </p:cNvSpPr>
          <p:nvPr/>
        </p:nvSpPr>
        <p:spPr>
          <a:xfrm>
            <a:off x="467544" y="1686323"/>
            <a:ext cx="8208912" cy="1300237"/>
          </a:xfrm>
          <a:prstGeom prst="rect">
            <a:avLst/>
          </a:prstGeom>
          <a:noFill/>
          <a:ln/>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9875" lvl="2" indent="-269875" algn="just">
              <a:lnSpc>
                <a:spcPct val="110000"/>
              </a:lnSpc>
            </a:pPr>
            <a:r>
              <a:rPr lang="es-ES_tradnl" altLang="es-MX" sz="1600" dirty="0"/>
              <a:t>Término que proviene de la herencia de características particulares como color de ojos, color de pelo, etc.</a:t>
            </a:r>
          </a:p>
          <a:p>
            <a:pPr marL="269875" lvl="2" indent="-269875" algn="just">
              <a:lnSpc>
                <a:spcPct val="110000"/>
              </a:lnSpc>
            </a:pPr>
            <a:r>
              <a:rPr lang="es-ES_tradnl" altLang="es-MX" sz="1600" dirty="0"/>
              <a:t>Cuando una clase hereda las variables y métodos de otra clase, se dice que la primera es una subclase de la segunda.   </a:t>
            </a:r>
          </a:p>
        </p:txBody>
      </p:sp>
      <p:pic>
        <p:nvPicPr>
          <p:cNvPr id="11" name="Imagen 10">
            <a:extLst>
              <a:ext uri="{FF2B5EF4-FFF2-40B4-BE49-F238E27FC236}">
                <a16:creationId xmlns:a16="http://schemas.microsoft.com/office/drawing/2014/main" id="{47337F4A-B439-410F-8B42-39DE5C61389E}"/>
              </a:ext>
            </a:extLst>
          </p:cNvPr>
          <p:cNvPicPr>
            <a:picLocks noChangeAspect="1"/>
          </p:cNvPicPr>
          <p:nvPr/>
        </p:nvPicPr>
        <p:blipFill>
          <a:blip r:embed="rId3"/>
          <a:stretch>
            <a:fillRect/>
          </a:stretch>
        </p:blipFill>
        <p:spPr>
          <a:xfrm>
            <a:off x="971600" y="3563015"/>
            <a:ext cx="2952328" cy="2889845"/>
          </a:xfrm>
          <a:prstGeom prst="rect">
            <a:avLst/>
          </a:prstGeom>
        </p:spPr>
      </p:pic>
      <p:sp>
        <p:nvSpPr>
          <p:cNvPr id="13" name="CuadroTexto 12">
            <a:extLst>
              <a:ext uri="{FF2B5EF4-FFF2-40B4-BE49-F238E27FC236}">
                <a16:creationId xmlns:a16="http://schemas.microsoft.com/office/drawing/2014/main" id="{754CCDC3-F0F5-49ED-86AE-500D9CB1CE28}"/>
              </a:ext>
            </a:extLst>
          </p:cNvPr>
          <p:cNvSpPr txBox="1"/>
          <p:nvPr/>
        </p:nvSpPr>
        <p:spPr>
          <a:xfrm>
            <a:off x="467544" y="3058968"/>
            <a:ext cx="8153862" cy="338554"/>
          </a:xfrm>
          <a:prstGeom prst="rect">
            <a:avLst/>
          </a:prstGeom>
          <a:noFill/>
        </p:spPr>
        <p:txBody>
          <a:bodyPr wrap="square">
            <a:spAutoFit/>
          </a:bodyPr>
          <a:lstStyle/>
          <a:p>
            <a:r>
              <a:rPr lang="es-ES" sz="1600" b="1" dirty="0"/>
              <a:t>Ejemplo:  </a:t>
            </a:r>
            <a:r>
              <a:rPr lang="es-ES" sz="1600" dirty="0"/>
              <a:t>La clase </a:t>
            </a:r>
            <a:r>
              <a:rPr lang="es-ES" sz="1600" b="1" dirty="0">
                <a:solidFill>
                  <a:srgbClr val="0070C0"/>
                </a:solidFill>
              </a:rPr>
              <a:t>CocheVolador</a:t>
            </a:r>
            <a:r>
              <a:rPr lang="es-ES" sz="1600" dirty="0"/>
              <a:t> hereda de la clase </a:t>
            </a:r>
            <a:r>
              <a:rPr lang="es-ES" sz="1600" b="1" dirty="0">
                <a:solidFill>
                  <a:srgbClr val="0070C0"/>
                </a:solidFill>
              </a:rPr>
              <a:t>Coche</a:t>
            </a:r>
            <a:r>
              <a:rPr lang="es-ES" sz="1600" dirty="0"/>
              <a:t>. </a:t>
            </a:r>
            <a:endParaRPr lang="es-MX" sz="1600" dirty="0"/>
          </a:p>
        </p:txBody>
      </p:sp>
    </p:spTree>
    <p:extLst>
      <p:ext uri="{BB962C8B-B14F-4D97-AF65-F5344CB8AC3E}">
        <p14:creationId xmlns:p14="http://schemas.microsoft.com/office/powerpoint/2010/main" val="5284168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0" y="-27384"/>
            <a:ext cx="9144000" cy="114300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sz="3200" b="1" dirty="0">
                <a:solidFill>
                  <a:schemeClr val="accent4">
                    <a:lumMod val="50000"/>
                  </a:schemeClr>
                </a:solidFill>
                <a:effectLst>
                  <a:outerShdw blurRad="38100" dist="38100" dir="2700000" algn="tl">
                    <a:srgbClr val="C0C0C0"/>
                  </a:outerShdw>
                </a:effectLst>
                <a:latin typeface="Dom Casual" charset="0"/>
              </a:rPr>
              <a:t>Herencia</a:t>
            </a:r>
          </a:p>
        </p:txBody>
      </p:sp>
      <p:sp>
        <p:nvSpPr>
          <p:cNvPr id="5" name="CuadroTexto 4">
            <a:extLst>
              <a:ext uri="{FF2B5EF4-FFF2-40B4-BE49-F238E27FC236}">
                <a16:creationId xmlns:a16="http://schemas.microsoft.com/office/drawing/2014/main" id="{B7414AD8-A3D1-41BB-8017-CC44CC297EAE}"/>
              </a:ext>
            </a:extLst>
          </p:cNvPr>
          <p:cNvSpPr txBox="1"/>
          <p:nvPr/>
        </p:nvSpPr>
        <p:spPr>
          <a:xfrm>
            <a:off x="524044" y="1268760"/>
            <a:ext cx="7891357" cy="792781"/>
          </a:xfrm>
          <a:prstGeom prst="rect">
            <a:avLst/>
          </a:prstGeom>
          <a:noFill/>
        </p:spPr>
        <p:txBody>
          <a:bodyPr wrap="square" rtlCol="0">
            <a:spAutoFit/>
          </a:bodyPr>
          <a:lstStyle/>
          <a:p>
            <a:pPr algn="just">
              <a:lnSpc>
                <a:spcPct val="150000"/>
              </a:lnSpc>
            </a:pPr>
            <a:r>
              <a:rPr lang="es-ES" sz="1600" b="1" dirty="0"/>
              <a:t>Ejemplo de herencia:  </a:t>
            </a:r>
            <a:r>
              <a:rPr lang="es-ES" sz="1600" dirty="0"/>
              <a:t>La clase </a:t>
            </a:r>
            <a:r>
              <a:rPr lang="es-ES" sz="1600" b="1" dirty="0">
                <a:solidFill>
                  <a:srgbClr val="0070C0"/>
                </a:solidFill>
              </a:rPr>
              <a:t>CocheVolador</a:t>
            </a:r>
            <a:r>
              <a:rPr lang="es-ES" sz="1600" dirty="0"/>
              <a:t> hereda de la clase </a:t>
            </a:r>
            <a:r>
              <a:rPr lang="es-ES" sz="1600" b="1" dirty="0">
                <a:solidFill>
                  <a:srgbClr val="0070C0"/>
                </a:solidFill>
              </a:rPr>
              <a:t>Coche</a:t>
            </a:r>
            <a:r>
              <a:rPr lang="es-ES" sz="1600" dirty="0"/>
              <a:t>. El nombre de la clase padre se indica entre paréntesis a continuación del nombre de la clase hija.</a:t>
            </a:r>
          </a:p>
        </p:txBody>
      </p:sp>
      <p:pic>
        <p:nvPicPr>
          <p:cNvPr id="3" name="Imagen 2">
            <a:extLst>
              <a:ext uri="{FF2B5EF4-FFF2-40B4-BE49-F238E27FC236}">
                <a16:creationId xmlns:a16="http://schemas.microsoft.com/office/drawing/2014/main" id="{E1F6C90C-0BA2-4FEB-BA03-324ED9EAB3CA}"/>
              </a:ext>
            </a:extLst>
          </p:cNvPr>
          <p:cNvPicPr>
            <a:picLocks noChangeAspect="1"/>
          </p:cNvPicPr>
          <p:nvPr/>
        </p:nvPicPr>
        <p:blipFill>
          <a:blip r:embed="rId2"/>
          <a:stretch>
            <a:fillRect/>
          </a:stretch>
        </p:blipFill>
        <p:spPr>
          <a:xfrm>
            <a:off x="735049" y="2272296"/>
            <a:ext cx="3598576" cy="3522416"/>
          </a:xfrm>
          <a:prstGeom prst="rect">
            <a:avLst/>
          </a:prstGeom>
        </p:spPr>
      </p:pic>
      <p:pic>
        <p:nvPicPr>
          <p:cNvPr id="10" name="Imagen 9">
            <a:extLst>
              <a:ext uri="{FF2B5EF4-FFF2-40B4-BE49-F238E27FC236}">
                <a16:creationId xmlns:a16="http://schemas.microsoft.com/office/drawing/2014/main" id="{4CA59377-D364-4FA0-B635-7ADAFEC6D840}"/>
              </a:ext>
            </a:extLst>
          </p:cNvPr>
          <p:cNvPicPr>
            <a:picLocks noChangeAspect="1"/>
          </p:cNvPicPr>
          <p:nvPr/>
        </p:nvPicPr>
        <p:blipFill>
          <a:blip r:embed="rId3"/>
          <a:stretch>
            <a:fillRect/>
          </a:stretch>
        </p:blipFill>
        <p:spPr>
          <a:xfrm>
            <a:off x="4844524" y="2641556"/>
            <a:ext cx="3831932" cy="2551648"/>
          </a:xfrm>
          <a:prstGeom prst="rect">
            <a:avLst/>
          </a:prstGeom>
        </p:spPr>
      </p:pic>
      <p:sp>
        <p:nvSpPr>
          <p:cNvPr id="12" name="Rectángulo 11">
            <a:extLst>
              <a:ext uri="{FF2B5EF4-FFF2-40B4-BE49-F238E27FC236}">
                <a16:creationId xmlns:a16="http://schemas.microsoft.com/office/drawing/2014/main" id="{8160EA3C-D870-454A-967C-67BCEA746894}"/>
              </a:ext>
            </a:extLst>
          </p:cNvPr>
          <p:cNvSpPr/>
          <p:nvPr/>
        </p:nvSpPr>
        <p:spPr>
          <a:xfrm>
            <a:off x="4758697" y="2497540"/>
            <a:ext cx="2174059" cy="43204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cxnSp>
        <p:nvCxnSpPr>
          <p:cNvPr id="14" name="Conector recto de flecha 13">
            <a:extLst>
              <a:ext uri="{FF2B5EF4-FFF2-40B4-BE49-F238E27FC236}">
                <a16:creationId xmlns:a16="http://schemas.microsoft.com/office/drawing/2014/main" id="{978018D1-D64E-42D4-B265-76345EBFA240}"/>
              </a:ext>
            </a:extLst>
          </p:cNvPr>
          <p:cNvCxnSpPr/>
          <p:nvPr/>
        </p:nvCxnSpPr>
        <p:spPr>
          <a:xfrm>
            <a:off x="6428700" y="1993484"/>
            <a:ext cx="0" cy="4359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678956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0" y="-27384"/>
            <a:ext cx="9144000" cy="114300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sz="3200" b="1" dirty="0">
                <a:solidFill>
                  <a:schemeClr val="accent4">
                    <a:lumMod val="50000"/>
                  </a:schemeClr>
                </a:solidFill>
                <a:effectLst>
                  <a:outerShdw blurRad="38100" dist="38100" dir="2700000" algn="tl">
                    <a:srgbClr val="C0C0C0"/>
                  </a:outerShdw>
                </a:effectLst>
                <a:latin typeface="Dom Casual" charset="0"/>
              </a:rPr>
              <a:t>Herencia</a:t>
            </a:r>
          </a:p>
        </p:txBody>
      </p:sp>
      <p:sp>
        <p:nvSpPr>
          <p:cNvPr id="5" name="CuadroTexto 4">
            <a:extLst>
              <a:ext uri="{FF2B5EF4-FFF2-40B4-BE49-F238E27FC236}">
                <a16:creationId xmlns:a16="http://schemas.microsoft.com/office/drawing/2014/main" id="{B7414AD8-A3D1-41BB-8017-CC44CC297EAE}"/>
              </a:ext>
            </a:extLst>
          </p:cNvPr>
          <p:cNvSpPr txBox="1"/>
          <p:nvPr/>
        </p:nvSpPr>
        <p:spPr>
          <a:xfrm>
            <a:off x="467544" y="1087701"/>
            <a:ext cx="8152410" cy="792781"/>
          </a:xfrm>
          <a:prstGeom prst="rect">
            <a:avLst/>
          </a:prstGeom>
          <a:noFill/>
        </p:spPr>
        <p:txBody>
          <a:bodyPr wrap="square" rtlCol="0">
            <a:spAutoFit/>
          </a:bodyPr>
          <a:lstStyle/>
          <a:p>
            <a:pPr algn="just">
              <a:lnSpc>
                <a:spcPct val="150000"/>
              </a:lnSpc>
            </a:pPr>
            <a:r>
              <a:rPr lang="es-ES" sz="1600" dirty="0"/>
              <a:t>La clase </a:t>
            </a:r>
            <a:r>
              <a:rPr lang="es-ES" sz="1600" b="1" dirty="0">
                <a:solidFill>
                  <a:srgbClr val="0070C0"/>
                </a:solidFill>
              </a:rPr>
              <a:t>CocheVolador</a:t>
            </a:r>
            <a:r>
              <a:rPr lang="es-ES" sz="1600" dirty="0"/>
              <a:t> redefine el atributo de clase </a:t>
            </a:r>
            <a:r>
              <a:rPr lang="es-ES" sz="1600" b="1" dirty="0">
                <a:solidFill>
                  <a:schemeClr val="accent6">
                    <a:lumMod val="75000"/>
                  </a:schemeClr>
                </a:solidFill>
              </a:rPr>
              <a:t>ruedas</a:t>
            </a:r>
            <a:r>
              <a:rPr lang="es-ES" sz="1600" dirty="0"/>
              <a:t>, estableciendo su valor a 6 e implementa dos métodos nuevos: </a:t>
            </a:r>
            <a:r>
              <a:rPr lang="es-ES" sz="1600" b="1" dirty="0">
                <a:solidFill>
                  <a:srgbClr val="7030A0"/>
                </a:solidFill>
              </a:rPr>
              <a:t>vuela() </a:t>
            </a:r>
            <a:r>
              <a:rPr lang="es-ES" sz="1600" dirty="0"/>
              <a:t>y </a:t>
            </a:r>
            <a:r>
              <a:rPr lang="es-ES" sz="1600" b="1" dirty="0">
                <a:solidFill>
                  <a:srgbClr val="7030A0"/>
                </a:solidFill>
              </a:rPr>
              <a:t>aterriza(). </a:t>
            </a:r>
          </a:p>
        </p:txBody>
      </p:sp>
      <p:pic>
        <p:nvPicPr>
          <p:cNvPr id="3" name="Imagen 2">
            <a:extLst>
              <a:ext uri="{FF2B5EF4-FFF2-40B4-BE49-F238E27FC236}">
                <a16:creationId xmlns:a16="http://schemas.microsoft.com/office/drawing/2014/main" id="{E1F6C90C-0BA2-4FEB-BA03-324ED9EAB3CA}"/>
              </a:ext>
            </a:extLst>
          </p:cNvPr>
          <p:cNvPicPr>
            <a:picLocks noChangeAspect="1"/>
          </p:cNvPicPr>
          <p:nvPr/>
        </p:nvPicPr>
        <p:blipFill>
          <a:blip r:embed="rId2"/>
          <a:stretch>
            <a:fillRect/>
          </a:stretch>
        </p:blipFill>
        <p:spPr>
          <a:xfrm>
            <a:off x="543029" y="2247883"/>
            <a:ext cx="3598576" cy="3522416"/>
          </a:xfrm>
          <a:prstGeom prst="rect">
            <a:avLst/>
          </a:prstGeom>
        </p:spPr>
      </p:pic>
      <p:pic>
        <p:nvPicPr>
          <p:cNvPr id="10" name="Imagen 9">
            <a:extLst>
              <a:ext uri="{FF2B5EF4-FFF2-40B4-BE49-F238E27FC236}">
                <a16:creationId xmlns:a16="http://schemas.microsoft.com/office/drawing/2014/main" id="{4CA59377-D364-4FA0-B635-7ADAFEC6D840}"/>
              </a:ext>
            </a:extLst>
          </p:cNvPr>
          <p:cNvPicPr>
            <a:picLocks noChangeAspect="1"/>
          </p:cNvPicPr>
          <p:nvPr/>
        </p:nvPicPr>
        <p:blipFill>
          <a:blip r:embed="rId3"/>
          <a:stretch>
            <a:fillRect/>
          </a:stretch>
        </p:blipFill>
        <p:spPr>
          <a:xfrm>
            <a:off x="4716016" y="2425871"/>
            <a:ext cx="3831932" cy="2551648"/>
          </a:xfrm>
          <a:prstGeom prst="rect">
            <a:avLst/>
          </a:prstGeom>
        </p:spPr>
      </p:pic>
      <p:sp>
        <p:nvSpPr>
          <p:cNvPr id="12" name="Rectángulo 11">
            <a:extLst>
              <a:ext uri="{FF2B5EF4-FFF2-40B4-BE49-F238E27FC236}">
                <a16:creationId xmlns:a16="http://schemas.microsoft.com/office/drawing/2014/main" id="{8160EA3C-D870-454A-967C-67BCEA746894}"/>
              </a:ext>
            </a:extLst>
          </p:cNvPr>
          <p:cNvSpPr/>
          <p:nvPr/>
        </p:nvSpPr>
        <p:spPr>
          <a:xfrm>
            <a:off x="4716016" y="2713903"/>
            <a:ext cx="1008112" cy="3600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 name="Rectángulo 8">
            <a:extLst>
              <a:ext uri="{FF2B5EF4-FFF2-40B4-BE49-F238E27FC236}">
                <a16:creationId xmlns:a16="http://schemas.microsoft.com/office/drawing/2014/main" id="{8B175A47-D9BA-40BF-A5ED-6CD84BE9911F}"/>
              </a:ext>
            </a:extLst>
          </p:cNvPr>
          <p:cNvSpPr/>
          <p:nvPr/>
        </p:nvSpPr>
        <p:spPr>
          <a:xfrm>
            <a:off x="4716016" y="3938039"/>
            <a:ext cx="2088232" cy="10394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262168244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0" y="-27383"/>
            <a:ext cx="9144000" cy="100811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sz="3200" b="1" dirty="0">
                <a:solidFill>
                  <a:schemeClr val="accent4">
                    <a:lumMod val="50000"/>
                  </a:schemeClr>
                </a:solidFill>
                <a:effectLst>
                  <a:outerShdw blurRad="38100" dist="38100" dir="2700000" algn="tl">
                    <a:srgbClr val="C0C0C0"/>
                  </a:outerShdw>
                </a:effectLst>
                <a:latin typeface="Dom Casual" charset="0"/>
              </a:rPr>
              <a:t>Herencia</a:t>
            </a:r>
          </a:p>
        </p:txBody>
      </p:sp>
      <p:sp>
        <p:nvSpPr>
          <p:cNvPr id="5" name="CuadroTexto 4">
            <a:extLst>
              <a:ext uri="{FF2B5EF4-FFF2-40B4-BE49-F238E27FC236}">
                <a16:creationId xmlns:a16="http://schemas.microsoft.com/office/drawing/2014/main" id="{B7414AD8-A3D1-41BB-8017-CC44CC297EAE}"/>
              </a:ext>
            </a:extLst>
          </p:cNvPr>
          <p:cNvSpPr txBox="1"/>
          <p:nvPr/>
        </p:nvSpPr>
        <p:spPr>
          <a:xfrm>
            <a:off x="315775" y="908720"/>
            <a:ext cx="8432689" cy="1665969"/>
          </a:xfrm>
          <a:prstGeom prst="rect">
            <a:avLst/>
          </a:prstGeom>
          <a:noFill/>
        </p:spPr>
        <p:txBody>
          <a:bodyPr wrap="square" rtlCol="0">
            <a:spAutoFit/>
          </a:bodyPr>
          <a:lstStyle/>
          <a:p>
            <a:pPr algn="just">
              <a:lnSpc>
                <a:spcPts val="2500"/>
              </a:lnSpc>
            </a:pPr>
            <a:r>
              <a:rPr lang="es-ES" sz="1500" dirty="0"/>
              <a:t>En la primera línea del método </a:t>
            </a:r>
            <a:r>
              <a:rPr lang="es-ES" sz="1500" b="1" dirty="0">
                <a:solidFill>
                  <a:srgbClr val="00B050"/>
                </a:solidFill>
              </a:rPr>
              <a:t>__init__()</a:t>
            </a:r>
            <a:r>
              <a:rPr lang="es-ES" sz="1500" dirty="0"/>
              <a:t> aparece la función </a:t>
            </a:r>
            <a:r>
              <a:rPr lang="es-ES" sz="1500" b="1" dirty="0">
                <a:solidFill>
                  <a:schemeClr val="accent6">
                    <a:lumMod val="75000"/>
                  </a:schemeClr>
                </a:solidFill>
              </a:rPr>
              <a:t>super()</a:t>
            </a:r>
            <a:r>
              <a:rPr lang="es-ES" sz="1500" dirty="0"/>
              <a:t>. Esta función devuelve un objeto temporal de la superclase (</a:t>
            </a:r>
            <a:r>
              <a:rPr lang="es-ES" sz="1500" b="1" dirty="0">
                <a:solidFill>
                  <a:srgbClr val="0070C0"/>
                </a:solidFill>
              </a:rPr>
              <a:t>Coche</a:t>
            </a:r>
            <a:r>
              <a:rPr lang="es-ES" sz="1500" dirty="0"/>
              <a:t>) que permite invocar a los métodos definidos en la misma. Se redefine el método </a:t>
            </a:r>
            <a:r>
              <a:rPr lang="es-ES" sz="1500" b="1" dirty="0">
                <a:solidFill>
                  <a:srgbClr val="00B050"/>
                </a:solidFill>
              </a:rPr>
              <a:t>__init__() </a:t>
            </a:r>
            <a:r>
              <a:rPr lang="es-ES" sz="1500" dirty="0"/>
              <a:t>de la clase hija usando la funcionalidad del método de la clase padre. Como la clase </a:t>
            </a:r>
            <a:r>
              <a:rPr lang="es-ES" sz="1500" b="1" dirty="0">
                <a:solidFill>
                  <a:srgbClr val="0070C0"/>
                </a:solidFill>
              </a:rPr>
              <a:t>Coche</a:t>
            </a:r>
            <a:r>
              <a:rPr lang="es-ES" sz="1500" dirty="0"/>
              <a:t> es la que define los atributos </a:t>
            </a:r>
            <a:r>
              <a:rPr lang="es-ES" sz="1500" b="1" dirty="0">
                <a:solidFill>
                  <a:schemeClr val="accent6">
                    <a:lumMod val="75000"/>
                  </a:schemeClr>
                </a:solidFill>
              </a:rPr>
              <a:t>color</a:t>
            </a:r>
            <a:r>
              <a:rPr lang="es-ES" sz="1500" dirty="0"/>
              <a:t> y </a:t>
            </a:r>
            <a:r>
              <a:rPr lang="es-ES" sz="1500" b="1" dirty="0">
                <a:solidFill>
                  <a:schemeClr val="accent6">
                    <a:lumMod val="75000"/>
                  </a:schemeClr>
                </a:solidFill>
              </a:rPr>
              <a:t>aceleracion</a:t>
            </a:r>
            <a:r>
              <a:rPr lang="es-ES" sz="1500" dirty="0"/>
              <a:t>, estos se pasan al constructor de la clase padre y, a continuación, se crea el atributo de instancia </a:t>
            </a:r>
            <a:r>
              <a:rPr lang="es-ES" sz="1500" b="1" dirty="0">
                <a:solidFill>
                  <a:schemeClr val="accent6">
                    <a:lumMod val="75000"/>
                  </a:schemeClr>
                </a:solidFill>
              </a:rPr>
              <a:t>esta_volando </a:t>
            </a:r>
            <a:r>
              <a:rPr lang="es-ES" sz="1500" dirty="0"/>
              <a:t>solo para objetos de la clase </a:t>
            </a:r>
            <a:r>
              <a:rPr lang="es-ES" sz="1500" b="1" dirty="0">
                <a:solidFill>
                  <a:srgbClr val="0070C0"/>
                </a:solidFill>
              </a:rPr>
              <a:t>CocheVolador</a:t>
            </a:r>
            <a:r>
              <a:rPr lang="es-ES" sz="1500" b="1" dirty="0">
                <a:solidFill>
                  <a:srgbClr val="7030A0"/>
                </a:solidFill>
              </a:rPr>
              <a:t>.</a:t>
            </a:r>
          </a:p>
        </p:txBody>
      </p:sp>
      <p:pic>
        <p:nvPicPr>
          <p:cNvPr id="3" name="Imagen 2">
            <a:extLst>
              <a:ext uri="{FF2B5EF4-FFF2-40B4-BE49-F238E27FC236}">
                <a16:creationId xmlns:a16="http://schemas.microsoft.com/office/drawing/2014/main" id="{E1F6C90C-0BA2-4FEB-BA03-324ED9EAB3CA}"/>
              </a:ext>
            </a:extLst>
          </p:cNvPr>
          <p:cNvPicPr>
            <a:picLocks noChangeAspect="1"/>
          </p:cNvPicPr>
          <p:nvPr/>
        </p:nvPicPr>
        <p:blipFill>
          <a:blip r:embed="rId2"/>
          <a:stretch>
            <a:fillRect/>
          </a:stretch>
        </p:blipFill>
        <p:spPr>
          <a:xfrm>
            <a:off x="522489" y="2911658"/>
            <a:ext cx="3598576" cy="3522416"/>
          </a:xfrm>
          <a:prstGeom prst="rect">
            <a:avLst/>
          </a:prstGeom>
        </p:spPr>
      </p:pic>
      <p:pic>
        <p:nvPicPr>
          <p:cNvPr id="10" name="Imagen 9">
            <a:extLst>
              <a:ext uri="{FF2B5EF4-FFF2-40B4-BE49-F238E27FC236}">
                <a16:creationId xmlns:a16="http://schemas.microsoft.com/office/drawing/2014/main" id="{4CA59377-D364-4FA0-B635-7ADAFEC6D840}"/>
              </a:ext>
            </a:extLst>
          </p:cNvPr>
          <p:cNvPicPr>
            <a:picLocks noChangeAspect="1"/>
          </p:cNvPicPr>
          <p:nvPr/>
        </p:nvPicPr>
        <p:blipFill>
          <a:blip r:embed="rId3"/>
          <a:stretch>
            <a:fillRect/>
          </a:stretch>
        </p:blipFill>
        <p:spPr>
          <a:xfrm>
            <a:off x="4789579" y="2977690"/>
            <a:ext cx="3831932" cy="2551648"/>
          </a:xfrm>
          <a:prstGeom prst="rect">
            <a:avLst/>
          </a:prstGeom>
        </p:spPr>
      </p:pic>
      <p:sp>
        <p:nvSpPr>
          <p:cNvPr id="12" name="Rectángulo 11">
            <a:extLst>
              <a:ext uri="{FF2B5EF4-FFF2-40B4-BE49-F238E27FC236}">
                <a16:creationId xmlns:a16="http://schemas.microsoft.com/office/drawing/2014/main" id="{8160EA3C-D870-454A-967C-67BCEA746894}"/>
              </a:ext>
            </a:extLst>
          </p:cNvPr>
          <p:cNvSpPr/>
          <p:nvPr/>
        </p:nvSpPr>
        <p:spPr>
          <a:xfrm>
            <a:off x="490168" y="3646357"/>
            <a:ext cx="2682093" cy="9361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9" name="Rectángulo 8">
            <a:extLst>
              <a:ext uri="{FF2B5EF4-FFF2-40B4-BE49-F238E27FC236}">
                <a16:creationId xmlns:a16="http://schemas.microsoft.com/office/drawing/2014/main" id="{8B175A47-D9BA-40BF-A5ED-6CD84BE9911F}"/>
              </a:ext>
            </a:extLst>
          </p:cNvPr>
          <p:cNvSpPr/>
          <p:nvPr/>
        </p:nvSpPr>
        <p:spPr>
          <a:xfrm>
            <a:off x="4789579" y="3722568"/>
            <a:ext cx="3864254" cy="72008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
        <p:nvSpPr>
          <p:cNvPr id="2" name="CuadroTexto 1">
            <a:extLst>
              <a:ext uri="{FF2B5EF4-FFF2-40B4-BE49-F238E27FC236}">
                <a16:creationId xmlns:a16="http://schemas.microsoft.com/office/drawing/2014/main" id="{DD8C4772-B5F0-496E-9E88-63147B63D36F}"/>
              </a:ext>
            </a:extLst>
          </p:cNvPr>
          <p:cNvSpPr txBox="1"/>
          <p:nvPr/>
        </p:nvSpPr>
        <p:spPr>
          <a:xfrm>
            <a:off x="7164288" y="2916715"/>
            <a:ext cx="1224136" cy="276999"/>
          </a:xfrm>
          <a:prstGeom prst="rect">
            <a:avLst/>
          </a:prstGeom>
          <a:noFill/>
        </p:spPr>
        <p:txBody>
          <a:bodyPr wrap="square" rtlCol="0">
            <a:spAutoFit/>
          </a:bodyPr>
          <a:lstStyle/>
          <a:p>
            <a:r>
              <a:rPr lang="es-MX" sz="1200" dirty="0"/>
              <a:t>Clase hija</a:t>
            </a:r>
          </a:p>
        </p:txBody>
      </p:sp>
      <p:cxnSp>
        <p:nvCxnSpPr>
          <p:cNvPr id="7" name="Conector recto de flecha 6">
            <a:extLst>
              <a:ext uri="{FF2B5EF4-FFF2-40B4-BE49-F238E27FC236}">
                <a16:creationId xmlns:a16="http://schemas.microsoft.com/office/drawing/2014/main" id="{1079B840-8631-4FF9-A1F0-63D4578747B5}"/>
              </a:ext>
            </a:extLst>
          </p:cNvPr>
          <p:cNvCxnSpPr>
            <a:endCxn id="10" idx="0"/>
          </p:cNvCxnSpPr>
          <p:nvPr/>
        </p:nvCxnSpPr>
        <p:spPr>
          <a:xfrm flipH="1">
            <a:off x="6804248" y="3075143"/>
            <a:ext cx="360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uadroTexto 10">
            <a:extLst>
              <a:ext uri="{FF2B5EF4-FFF2-40B4-BE49-F238E27FC236}">
                <a16:creationId xmlns:a16="http://schemas.microsoft.com/office/drawing/2014/main" id="{CB37F726-D032-4D4B-9819-A9A3430D65F5}"/>
              </a:ext>
            </a:extLst>
          </p:cNvPr>
          <p:cNvSpPr txBox="1"/>
          <p:nvPr/>
        </p:nvSpPr>
        <p:spPr>
          <a:xfrm>
            <a:off x="1926015" y="2862341"/>
            <a:ext cx="1224136" cy="276999"/>
          </a:xfrm>
          <a:prstGeom prst="rect">
            <a:avLst/>
          </a:prstGeom>
          <a:noFill/>
        </p:spPr>
        <p:txBody>
          <a:bodyPr wrap="square" rtlCol="0">
            <a:spAutoFit/>
          </a:bodyPr>
          <a:lstStyle/>
          <a:p>
            <a:r>
              <a:rPr lang="es-MX" sz="1200" dirty="0"/>
              <a:t>Clase padre</a:t>
            </a:r>
          </a:p>
        </p:txBody>
      </p:sp>
      <p:cxnSp>
        <p:nvCxnSpPr>
          <p:cNvPr id="13" name="Conector recto de flecha 12">
            <a:extLst>
              <a:ext uri="{FF2B5EF4-FFF2-40B4-BE49-F238E27FC236}">
                <a16:creationId xmlns:a16="http://schemas.microsoft.com/office/drawing/2014/main" id="{A3BA144C-251A-480E-8361-E6A7E328F26D}"/>
              </a:ext>
            </a:extLst>
          </p:cNvPr>
          <p:cNvCxnSpPr/>
          <p:nvPr/>
        </p:nvCxnSpPr>
        <p:spPr>
          <a:xfrm flipH="1">
            <a:off x="1565975" y="3020769"/>
            <a:ext cx="360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ángulo 7">
            <a:extLst>
              <a:ext uri="{FF2B5EF4-FFF2-40B4-BE49-F238E27FC236}">
                <a16:creationId xmlns:a16="http://schemas.microsoft.com/office/drawing/2014/main" id="{6AFC4DA9-83E9-47D2-A014-72C2F26D369D}"/>
              </a:ext>
            </a:extLst>
          </p:cNvPr>
          <p:cNvSpPr/>
          <p:nvPr/>
        </p:nvSpPr>
        <p:spPr>
          <a:xfrm>
            <a:off x="395536" y="2780928"/>
            <a:ext cx="8352928" cy="372515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301636065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0" y="-27383"/>
            <a:ext cx="9144000" cy="100811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sz="3200" b="1" dirty="0">
                <a:solidFill>
                  <a:schemeClr val="accent4">
                    <a:lumMod val="50000"/>
                  </a:schemeClr>
                </a:solidFill>
                <a:effectLst>
                  <a:outerShdw blurRad="38100" dist="38100" dir="2700000" algn="tl">
                    <a:srgbClr val="C0C0C0"/>
                  </a:outerShdw>
                </a:effectLst>
                <a:latin typeface="Dom Casual" charset="0"/>
              </a:rPr>
              <a:t>Herencia</a:t>
            </a:r>
          </a:p>
        </p:txBody>
      </p:sp>
      <p:sp>
        <p:nvSpPr>
          <p:cNvPr id="5" name="CuadroTexto 4">
            <a:extLst>
              <a:ext uri="{FF2B5EF4-FFF2-40B4-BE49-F238E27FC236}">
                <a16:creationId xmlns:a16="http://schemas.microsoft.com/office/drawing/2014/main" id="{B7414AD8-A3D1-41BB-8017-CC44CC297EAE}"/>
              </a:ext>
            </a:extLst>
          </p:cNvPr>
          <p:cNvSpPr txBox="1"/>
          <p:nvPr/>
        </p:nvSpPr>
        <p:spPr>
          <a:xfrm>
            <a:off x="315775" y="908720"/>
            <a:ext cx="8432689" cy="704167"/>
          </a:xfrm>
          <a:prstGeom prst="rect">
            <a:avLst/>
          </a:prstGeom>
          <a:noFill/>
        </p:spPr>
        <p:txBody>
          <a:bodyPr wrap="square" rtlCol="0">
            <a:spAutoFit/>
          </a:bodyPr>
          <a:lstStyle/>
          <a:p>
            <a:pPr algn="just">
              <a:lnSpc>
                <a:spcPts val="2500"/>
              </a:lnSpc>
            </a:pPr>
            <a:r>
              <a:rPr lang="es-ES" sz="1500" dirty="0"/>
              <a:t>Al utilizar la herencia, todos </a:t>
            </a:r>
            <a:r>
              <a:rPr lang="es-ES" sz="1500" b="1" dirty="0"/>
              <a:t>los atributos (atributos de datos y métodos) </a:t>
            </a:r>
            <a:r>
              <a:rPr lang="es-ES" sz="1500" dirty="0"/>
              <a:t>de la </a:t>
            </a:r>
            <a:r>
              <a:rPr lang="es-ES" sz="1500" b="1" dirty="0">
                <a:solidFill>
                  <a:srgbClr val="0070C0"/>
                </a:solidFill>
              </a:rPr>
              <a:t>clase padre </a:t>
            </a:r>
            <a:r>
              <a:rPr lang="es-ES" sz="1500" dirty="0"/>
              <a:t>también pueden ser referenciados por objetos de las </a:t>
            </a:r>
            <a:r>
              <a:rPr lang="es-ES" sz="1500" b="1" dirty="0">
                <a:solidFill>
                  <a:srgbClr val="0070C0"/>
                </a:solidFill>
              </a:rPr>
              <a:t>clases hijas</a:t>
            </a:r>
            <a:r>
              <a:rPr lang="es-ES" sz="1500" dirty="0"/>
              <a:t>. Al revés no ocurre lo mismo.</a:t>
            </a:r>
            <a:endParaRPr lang="es-ES" sz="1500" b="1" dirty="0">
              <a:solidFill>
                <a:srgbClr val="7030A0"/>
              </a:solidFill>
            </a:endParaRPr>
          </a:p>
        </p:txBody>
      </p:sp>
      <p:pic>
        <p:nvPicPr>
          <p:cNvPr id="3" name="Imagen 2">
            <a:extLst>
              <a:ext uri="{FF2B5EF4-FFF2-40B4-BE49-F238E27FC236}">
                <a16:creationId xmlns:a16="http://schemas.microsoft.com/office/drawing/2014/main" id="{E1F6C90C-0BA2-4FEB-BA03-324ED9EAB3CA}"/>
              </a:ext>
            </a:extLst>
          </p:cNvPr>
          <p:cNvPicPr>
            <a:picLocks noChangeAspect="1"/>
          </p:cNvPicPr>
          <p:nvPr/>
        </p:nvPicPr>
        <p:blipFill>
          <a:blip r:embed="rId2"/>
          <a:stretch>
            <a:fillRect/>
          </a:stretch>
        </p:blipFill>
        <p:spPr>
          <a:xfrm>
            <a:off x="5421286" y="1824283"/>
            <a:ext cx="3183161" cy="3115793"/>
          </a:xfrm>
          <a:prstGeom prst="rect">
            <a:avLst/>
          </a:prstGeom>
        </p:spPr>
      </p:pic>
      <p:pic>
        <p:nvPicPr>
          <p:cNvPr id="10" name="Imagen 9">
            <a:extLst>
              <a:ext uri="{FF2B5EF4-FFF2-40B4-BE49-F238E27FC236}">
                <a16:creationId xmlns:a16="http://schemas.microsoft.com/office/drawing/2014/main" id="{4CA59377-D364-4FA0-B635-7ADAFEC6D840}"/>
              </a:ext>
            </a:extLst>
          </p:cNvPr>
          <p:cNvPicPr>
            <a:picLocks noChangeAspect="1"/>
          </p:cNvPicPr>
          <p:nvPr/>
        </p:nvPicPr>
        <p:blipFill>
          <a:blip r:embed="rId3"/>
          <a:stretch>
            <a:fillRect/>
          </a:stretch>
        </p:blipFill>
        <p:spPr>
          <a:xfrm>
            <a:off x="5364088" y="4031804"/>
            <a:ext cx="3528392" cy="2349524"/>
          </a:xfrm>
          <a:prstGeom prst="rect">
            <a:avLst/>
          </a:prstGeom>
        </p:spPr>
      </p:pic>
      <p:sp>
        <p:nvSpPr>
          <p:cNvPr id="11" name="CuadroTexto 10">
            <a:extLst>
              <a:ext uri="{FF2B5EF4-FFF2-40B4-BE49-F238E27FC236}">
                <a16:creationId xmlns:a16="http://schemas.microsoft.com/office/drawing/2014/main" id="{CB37F726-D032-4D4B-9819-A9A3430D65F5}"/>
              </a:ext>
            </a:extLst>
          </p:cNvPr>
          <p:cNvSpPr txBox="1"/>
          <p:nvPr/>
        </p:nvSpPr>
        <p:spPr>
          <a:xfrm>
            <a:off x="1926015" y="2862341"/>
            <a:ext cx="1224136" cy="276999"/>
          </a:xfrm>
          <a:prstGeom prst="rect">
            <a:avLst/>
          </a:prstGeom>
          <a:noFill/>
        </p:spPr>
        <p:txBody>
          <a:bodyPr wrap="square" rtlCol="0">
            <a:spAutoFit/>
          </a:bodyPr>
          <a:lstStyle/>
          <a:p>
            <a:r>
              <a:rPr lang="es-MX" sz="1200" dirty="0"/>
              <a:t>Clase padre</a:t>
            </a:r>
          </a:p>
        </p:txBody>
      </p:sp>
      <p:cxnSp>
        <p:nvCxnSpPr>
          <p:cNvPr id="13" name="Conector recto de flecha 12">
            <a:extLst>
              <a:ext uri="{FF2B5EF4-FFF2-40B4-BE49-F238E27FC236}">
                <a16:creationId xmlns:a16="http://schemas.microsoft.com/office/drawing/2014/main" id="{A3BA144C-251A-480E-8361-E6A7E328F26D}"/>
              </a:ext>
            </a:extLst>
          </p:cNvPr>
          <p:cNvCxnSpPr/>
          <p:nvPr/>
        </p:nvCxnSpPr>
        <p:spPr>
          <a:xfrm flipH="1">
            <a:off x="1565975" y="3020769"/>
            <a:ext cx="360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Imagen 13">
            <a:extLst>
              <a:ext uri="{FF2B5EF4-FFF2-40B4-BE49-F238E27FC236}">
                <a16:creationId xmlns:a16="http://schemas.microsoft.com/office/drawing/2014/main" id="{61A9C495-5E02-4F14-BB05-7598C08986A6}"/>
              </a:ext>
            </a:extLst>
          </p:cNvPr>
          <p:cNvPicPr>
            <a:picLocks noChangeAspect="1"/>
          </p:cNvPicPr>
          <p:nvPr/>
        </p:nvPicPr>
        <p:blipFill>
          <a:blip r:embed="rId4"/>
          <a:stretch>
            <a:fillRect/>
          </a:stretch>
        </p:blipFill>
        <p:spPr>
          <a:xfrm>
            <a:off x="395536" y="1916832"/>
            <a:ext cx="4815234" cy="2349524"/>
          </a:xfrm>
          <a:prstGeom prst="rect">
            <a:avLst/>
          </a:prstGeom>
        </p:spPr>
      </p:pic>
    </p:spTree>
    <p:extLst>
      <p:ext uri="{BB962C8B-B14F-4D97-AF65-F5344CB8AC3E}">
        <p14:creationId xmlns:p14="http://schemas.microsoft.com/office/powerpoint/2010/main" val="122076284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0" y="-27383"/>
            <a:ext cx="9144000" cy="100811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sz="3200" b="1" dirty="0">
                <a:solidFill>
                  <a:schemeClr val="accent4">
                    <a:lumMod val="50000"/>
                  </a:schemeClr>
                </a:solidFill>
                <a:effectLst>
                  <a:outerShdw blurRad="38100" dist="38100" dir="2700000" algn="tl">
                    <a:srgbClr val="C0C0C0"/>
                  </a:outerShdw>
                </a:effectLst>
                <a:latin typeface="Dom Casual" charset="0"/>
              </a:rPr>
              <a:t>Herencia múltiple</a:t>
            </a:r>
          </a:p>
        </p:txBody>
      </p:sp>
      <p:sp>
        <p:nvSpPr>
          <p:cNvPr id="9" name="CuadroTexto 8">
            <a:extLst>
              <a:ext uri="{FF2B5EF4-FFF2-40B4-BE49-F238E27FC236}">
                <a16:creationId xmlns:a16="http://schemas.microsoft.com/office/drawing/2014/main" id="{1F896577-4B60-4BA6-A121-97638A434181}"/>
              </a:ext>
            </a:extLst>
          </p:cNvPr>
          <p:cNvSpPr txBox="1"/>
          <p:nvPr/>
        </p:nvSpPr>
        <p:spPr>
          <a:xfrm>
            <a:off x="323528" y="700358"/>
            <a:ext cx="8496944" cy="386901"/>
          </a:xfrm>
          <a:prstGeom prst="rect">
            <a:avLst/>
          </a:prstGeom>
          <a:noFill/>
        </p:spPr>
        <p:txBody>
          <a:bodyPr wrap="square" rtlCol="0">
            <a:spAutoFit/>
          </a:bodyPr>
          <a:lstStyle/>
          <a:p>
            <a:pPr algn="ctr">
              <a:lnSpc>
                <a:spcPts val="2500"/>
              </a:lnSpc>
            </a:pPr>
            <a:r>
              <a:rPr lang="es-ES" sz="1600" b="1" dirty="0">
                <a:solidFill>
                  <a:schemeClr val="accent6">
                    <a:lumMod val="75000"/>
                  </a:schemeClr>
                </a:solidFill>
              </a:rPr>
              <a:t>Una clase puede heredar de más de una clase a la vez.</a:t>
            </a:r>
          </a:p>
        </p:txBody>
      </p:sp>
      <p:pic>
        <p:nvPicPr>
          <p:cNvPr id="6" name="Imagen 5">
            <a:extLst>
              <a:ext uri="{FF2B5EF4-FFF2-40B4-BE49-F238E27FC236}">
                <a16:creationId xmlns:a16="http://schemas.microsoft.com/office/drawing/2014/main" id="{94DE258D-CC8B-46BA-8789-B3B1E4005363}"/>
              </a:ext>
            </a:extLst>
          </p:cNvPr>
          <p:cNvPicPr>
            <a:picLocks noChangeAspect="1"/>
          </p:cNvPicPr>
          <p:nvPr/>
        </p:nvPicPr>
        <p:blipFill>
          <a:blip r:embed="rId2"/>
          <a:stretch>
            <a:fillRect/>
          </a:stretch>
        </p:blipFill>
        <p:spPr>
          <a:xfrm>
            <a:off x="539553" y="1412776"/>
            <a:ext cx="2705100" cy="4362450"/>
          </a:xfrm>
          <a:prstGeom prst="rect">
            <a:avLst/>
          </a:prstGeom>
        </p:spPr>
      </p:pic>
      <p:sp>
        <p:nvSpPr>
          <p:cNvPr id="12" name="CuadroTexto 11">
            <a:extLst>
              <a:ext uri="{FF2B5EF4-FFF2-40B4-BE49-F238E27FC236}">
                <a16:creationId xmlns:a16="http://schemas.microsoft.com/office/drawing/2014/main" id="{7D058F46-6053-4294-BC60-BAD66C25D857}"/>
              </a:ext>
            </a:extLst>
          </p:cNvPr>
          <p:cNvSpPr txBox="1"/>
          <p:nvPr/>
        </p:nvSpPr>
        <p:spPr>
          <a:xfrm>
            <a:off x="5292080" y="1623216"/>
            <a:ext cx="2520280" cy="383567"/>
          </a:xfrm>
          <a:prstGeom prst="rect">
            <a:avLst/>
          </a:prstGeom>
          <a:noFill/>
        </p:spPr>
        <p:txBody>
          <a:bodyPr wrap="square" rtlCol="0">
            <a:spAutoFit/>
          </a:bodyPr>
          <a:lstStyle/>
          <a:p>
            <a:pPr algn="just">
              <a:lnSpc>
                <a:spcPts val="2500"/>
              </a:lnSpc>
            </a:pPr>
            <a:r>
              <a:rPr lang="es-ES" sz="1500" dirty="0"/>
              <a:t>El script dará como resultado:</a:t>
            </a:r>
            <a:endParaRPr lang="es-ES" sz="1500" b="1" dirty="0">
              <a:solidFill>
                <a:srgbClr val="7030A0"/>
              </a:solidFill>
            </a:endParaRPr>
          </a:p>
        </p:txBody>
      </p:sp>
      <p:pic>
        <p:nvPicPr>
          <p:cNvPr id="8" name="Imagen 7">
            <a:extLst>
              <a:ext uri="{FF2B5EF4-FFF2-40B4-BE49-F238E27FC236}">
                <a16:creationId xmlns:a16="http://schemas.microsoft.com/office/drawing/2014/main" id="{3954C47C-66DE-4A17-B1F7-9F1E496D4F15}"/>
              </a:ext>
            </a:extLst>
          </p:cNvPr>
          <p:cNvPicPr>
            <a:picLocks noChangeAspect="1"/>
          </p:cNvPicPr>
          <p:nvPr/>
        </p:nvPicPr>
        <p:blipFill>
          <a:blip r:embed="rId3"/>
          <a:stretch>
            <a:fillRect/>
          </a:stretch>
        </p:blipFill>
        <p:spPr>
          <a:xfrm>
            <a:off x="5388523" y="2215005"/>
            <a:ext cx="904875" cy="657225"/>
          </a:xfrm>
          <a:prstGeom prst="rect">
            <a:avLst/>
          </a:prstGeom>
        </p:spPr>
      </p:pic>
      <p:sp>
        <p:nvSpPr>
          <p:cNvPr id="15" name="Rectángulo 14">
            <a:extLst>
              <a:ext uri="{FF2B5EF4-FFF2-40B4-BE49-F238E27FC236}">
                <a16:creationId xmlns:a16="http://schemas.microsoft.com/office/drawing/2014/main" id="{EA1E3BFB-9829-49B5-B00B-45CF884F087C}"/>
              </a:ext>
            </a:extLst>
          </p:cNvPr>
          <p:cNvSpPr/>
          <p:nvPr/>
        </p:nvSpPr>
        <p:spPr>
          <a:xfrm>
            <a:off x="521755" y="3573016"/>
            <a:ext cx="2682093" cy="9361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296129470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0" y="-27383"/>
            <a:ext cx="9144000" cy="100811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sz="3200" b="1" dirty="0">
                <a:solidFill>
                  <a:schemeClr val="accent4">
                    <a:lumMod val="50000"/>
                  </a:schemeClr>
                </a:solidFill>
                <a:effectLst>
                  <a:outerShdw blurRad="38100" dist="38100" dir="2700000" algn="tl">
                    <a:srgbClr val="C0C0C0"/>
                  </a:outerShdw>
                </a:effectLst>
                <a:latin typeface="Dom Casual" charset="0"/>
              </a:rPr>
              <a:t>Encapsulación : atributos privados</a:t>
            </a:r>
          </a:p>
        </p:txBody>
      </p:sp>
      <p:sp>
        <p:nvSpPr>
          <p:cNvPr id="9" name="CuadroTexto 8">
            <a:extLst>
              <a:ext uri="{FF2B5EF4-FFF2-40B4-BE49-F238E27FC236}">
                <a16:creationId xmlns:a16="http://schemas.microsoft.com/office/drawing/2014/main" id="{1F896577-4B60-4BA6-A121-97638A434181}"/>
              </a:ext>
            </a:extLst>
          </p:cNvPr>
          <p:cNvSpPr txBox="1"/>
          <p:nvPr/>
        </p:nvSpPr>
        <p:spPr>
          <a:xfrm>
            <a:off x="179512" y="889323"/>
            <a:ext cx="8640960" cy="707501"/>
          </a:xfrm>
          <a:prstGeom prst="rect">
            <a:avLst/>
          </a:prstGeom>
          <a:noFill/>
        </p:spPr>
        <p:txBody>
          <a:bodyPr wrap="square" rtlCol="0">
            <a:spAutoFit/>
          </a:bodyPr>
          <a:lstStyle/>
          <a:p>
            <a:pPr algn="ctr">
              <a:lnSpc>
                <a:spcPts val="2500"/>
              </a:lnSpc>
            </a:pPr>
            <a:r>
              <a:rPr lang="es-ES" sz="1600" b="1" dirty="0">
                <a:solidFill>
                  <a:schemeClr val="accent6">
                    <a:lumMod val="75000"/>
                  </a:schemeClr>
                </a:solidFill>
              </a:rPr>
              <a:t>La encapsulación hace referencia a la capacidad que tiene un objeto de ocultar su estado, de manera que sus datos solo se puedan modificar por medio de las operaciones (métodos) que ofrece. </a:t>
            </a:r>
            <a:endParaRPr lang="es-ES" sz="1600" dirty="0">
              <a:solidFill>
                <a:schemeClr val="tx1">
                  <a:lumMod val="95000"/>
                  <a:lumOff val="5000"/>
                </a:schemeClr>
              </a:solidFill>
            </a:endParaRPr>
          </a:p>
        </p:txBody>
      </p:sp>
      <p:sp>
        <p:nvSpPr>
          <p:cNvPr id="10" name="CuadroTexto 9">
            <a:extLst>
              <a:ext uri="{FF2B5EF4-FFF2-40B4-BE49-F238E27FC236}">
                <a16:creationId xmlns:a16="http://schemas.microsoft.com/office/drawing/2014/main" id="{B73C42C7-85D9-4D9B-B558-211E4812A4BA}"/>
              </a:ext>
            </a:extLst>
          </p:cNvPr>
          <p:cNvSpPr txBox="1"/>
          <p:nvPr/>
        </p:nvSpPr>
        <p:spPr>
          <a:xfrm>
            <a:off x="251520" y="1796879"/>
            <a:ext cx="8496944" cy="1989904"/>
          </a:xfrm>
          <a:prstGeom prst="rect">
            <a:avLst/>
          </a:prstGeom>
          <a:noFill/>
        </p:spPr>
        <p:txBody>
          <a:bodyPr wrap="square" rtlCol="0">
            <a:spAutoFit/>
          </a:bodyPr>
          <a:lstStyle/>
          <a:p>
            <a:pPr marL="285750" indent="-285750" algn="just">
              <a:lnSpc>
                <a:spcPts val="2500"/>
              </a:lnSpc>
              <a:buFont typeface="Arial" panose="020B0604020202020204" pitchFamily="34" charset="0"/>
              <a:buChar char="•"/>
            </a:pPr>
            <a:r>
              <a:rPr lang="es-ES" sz="1600" dirty="0">
                <a:solidFill>
                  <a:schemeClr val="tx1">
                    <a:lumMod val="95000"/>
                    <a:lumOff val="5000"/>
                  </a:schemeClr>
                </a:solidFill>
              </a:rPr>
              <a:t>En Python, todos los </a:t>
            </a:r>
            <a:r>
              <a:rPr lang="es-ES" sz="1600" b="1" dirty="0">
                <a:solidFill>
                  <a:srgbClr val="00B050"/>
                </a:solidFill>
              </a:rPr>
              <a:t>atributos de una clase (atributos de datos y métodos) son públicos</a:t>
            </a:r>
            <a:r>
              <a:rPr lang="es-ES" sz="1600" dirty="0">
                <a:solidFill>
                  <a:schemeClr val="tx1">
                    <a:lumMod val="95000"/>
                    <a:lumOff val="5000"/>
                  </a:schemeClr>
                </a:solidFill>
              </a:rPr>
              <a:t>. Esto quiere decir que desde un código que use la clase, se puede acceder a todos los atributos y métodos de dicha clase.</a:t>
            </a:r>
          </a:p>
          <a:p>
            <a:pPr marL="285750" indent="-285750" algn="just">
              <a:lnSpc>
                <a:spcPts val="2500"/>
              </a:lnSpc>
              <a:buFont typeface="Arial" panose="020B0604020202020204" pitchFamily="34" charset="0"/>
              <a:buChar char="•"/>
            </a:pPr>
            <a:r>
              <a:rPr lang="es-ES" sz="1600" dirty="0">
                <a:solidFill>
                  <a:schemeClr val="tx1">
                    <a:lumMod val="95000"/>
                    <a:lumOff val="5000"/>
                  </a:schemeClr>
                </a:solidFill>
              </a:rPr>
              <a:t>Hay una forma de indicar en Python que un atributo, ya sea un dato o un método, es interno a una clase y no se debería utilizar fuera de ella. Esto es usando el carácter </a:t>
            </a:r>
            <a:r>
              <a:rPr lang="es-ES" sz="1600" b="1" dirty="0">
                <a:solidFill>
                  <a:srgbClr val="0070C0"/>
                </a:solidFill>
              </a:rPr>
              <a:t>guión bajo _atributo</a:t>
            </a:r>
            <a:r>
              <a:rPr lang="es-ES" sz="1600" dirty="0">
                <a:solidFill>
                  <a:schemeClr val="tx1">
                    <a:lumMod val="95000"/>
                    <a:lumOff val="5000"/>
                  </a:schemeClr>
                </a:solidFill>
              </a:rPr>
              <a:t> antes del nombre del atributo que queramos ocultar.</a:t>
            </a:r>
          </a:p>
        </p:txBody>
      </p:sp>
      <p:pic>
        <p:nvPicPr>
          <p:cNvPr id="5" name="Imagen 4">
            <a:extLst>
              <a:ext uri="{FF2B5EF4-FFF2-40B4-BE49-F238E27FC236}">
                <a16:creationId xmlns:a16="http://schemas.microsoft.com/office/drawing/2014/main" id="{FB8BFC6F-E8A3-4523-932A-E0C8FFD40C46}"/>
              </a:ext>
            </a:extLst>
          </p:cNvPr>
          <p:cNvPicPr>
            <a:picLocks noChangeAspect="1"/>
          </p:cNvPicPr>
          <p:nvPr/>
        </p:nvPicPr>
        <p:blipFill>
          <a:blip r:embed="rId2"/>
          <a:stretch>
            <a:fillRect/>
          </a:stretch>
        </p:blipFill>
        <p:spPr>
          <a:xfrm>
            <a:off x="611560" y="4005064"/>
            <a:ext cx="6191250" cy="2085975"/>
          </a:xfrm>
          <a:prstGeom prst="rect">
            <a:avLst/>
          </a:prstGeom>
        </p:spPr>
      </p:pic>
      <p:sp>
        <p:nvSpPr>
          <p:cNvPr id="6" name="Rectángulo 5">
            <a:extLst>
              <a:ext uri="{FF2B5EF4-FFF2-40B4-BE49-F238E27FC236}">
                <a16:creationId xmlns:a16="http://schemas.microsoft.com/office/drawing/2014/main" id="{00A8FDE6-4A3E-4FB3-9730-D3716FB038D5}"/>
              </a:ext>
            </a:extLst>
          </p:cNvPr>
          <p:cNvSpPr/>
          <p:nvPr/>
        </p:nvSpPr>
        <p:spPr>
          <a:xfrm>
            <a:off x="1402928" y="4437112"/>
            <a:ext cx="2304257" cy="2880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16743790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7" name="Rectangle 3">
            <a:extLst>
              <a:ext uri="{FF2B5EF4-FFF2-40B4-BE49-F238E27FC236}">
                <a16:creationId xmlns:a16="http://schemas.microsoft.com/office/drawing/2014/main" id="{B80A8956-8AAE-4D85-96D6-562711F682E6}"/>
              </a:ext>
            </a:extLst>
          </p:cNvPr>
          <p:cNvSpPr>
            <a:spLocks noGrp="1" noChangeArrowheads="1"/>
          </p:cNvSpPr>
          <p:nvPr>
            <p:ph type="body" idx="1"/>
          </p:nvPr>
        </p:nvSpPr>
        <p:spPr>
          <a:xfrm>
            <a:off x="822998" y="1052736"/>
            <a:ext cx="7498003" cy="1944563"/>
          </a:xfrm>
        </p:spPr>
        <p:txBody>
          <a:bodyPr>
            <a:normAutofit fontScale="92500" lnSpcReduction="20000"/>
          </a:bodyPr>
          <a:lstStyle/>
          <a:p>
            <a:pPr marL="0" indent="0" algn="just">
              <a:lnSpc>
                <a:spcPct val="120000"/>
              </a:lnSpc>
              <a:spcBef>
                <a:spcPct val="0"/>
              </a:spcBef>
              <a:spcAft>
                <a:spcPts val="1200"/>
              </a:spcAft>
              <a:buFontTx/>
              <a:buNone/>
            </a:pPr>
            <a:r>
              <a:rPr lang="es-ES_tradnl" altLang="es-MX" sz="2000" dirty="0">
                <a:latin typeface="Dom Casual" charset="0"/>
              </a:rPr>
              <a:t>Es una entidad particular de la clase y cuyas características están definidas con valores únicos para ese objeto.</a:t>
            </a:r>
          </a:p>
          <a:p>
            <a:pPr marL="0" indent="0" algn="just">
              <a:lnSpc>
                <a:spcPct val="120000"/>
              </a:lnSpc>
              <a:spcBef>
                <a:spcPct val="0"/>
              </a:spcBef>
              <a:spcAft>
                <a:spcPts val="1200"/>
              </a:spcAft>
              <a:buFontTx/>
              <a:buNone/>
            </a:pPr>
            <a:r>
              <a:rPr lang="es-ES_tradnl" altLang="es-MX" sz="2000" b="1" dirty="0">
                <a:latin typeface="Dom Casual" charset="0"/>
              </a:rPr>
              <a:t>Ejemplo: </a:t>
            </a:r>
            <a:r>
              <a:rPr lang="es-ES_tradnl" altLang="es-MX" sz="2000" dirty="0">
                <a:latin typeface="Dom Casual" charset="0"/>
              </a:rPr>
              <a:t>MiJirafa, LaJirafaDelCircoAtayde, LaJirafaDelZoológico</a:t>
            </a:r>
          </a:p>
          <a:p>
            <a:pPr marL="0" indent="0" algn="just">
              <a:lnSpc>
                <a:spcPct val="120000"/>
              </a:lnSpc>
              <a:spcBef>
                <a:spcPct val="0"/>
              </a:spcBef>
              <a:spcAft>
                <a:spcPts val="1200"/>
              </a:spcAft>
              <a:buFontTx/>
              <a:buNone/>
            </a:pPr>
            <a:r>
              <a:rPr lang="es-ES_tradnl" altLang="es-MX" sz="2000" dirty="0">
                <a:latin typeface="Dom Casual" charset="0"/>
              </a:rPr>
              <a:t>Nótese que </a:t>
            </a:r>
            <a:r>
              <a:rPr lang="es-ES_tradnl" altLang="es-MX" sz="2000" b="1" u="sng" dirty="0">
                <a:latin typeface="Dom Casual" charset="0"/>
              </a:rPr>
              <a:t>Jirafa</a:t>
            </a:r>
            <a:r>
              <a:rPr lang="es-ES_tradnl" altLang="es-MX" sz="2000" dirty="0">
                <a:latin typeface="Dom Casual" charset="0"/>
              </a:rPr>
              <a:t> es la </a:t>
            </a:r>
            <a:r>
              <a:rPr lang="es-ES_tradnl" altLang="es-MX" sz="2000" b="1" dirty="0">
                <a:solidFill>
                  <a:schemeClr val="accent6">
                    <a:lumMod val="75000"/>
                  </a:schemeClr>
                </a:solidFill>
                <a:latin typeface="Dom Casual" charset="0"/>
              </a:rPr>
              <a:t>clase</a:t>
            </a:r>
            <a:r>
              <a:rPr lang="es-ES_tradnl" altLang="es-MX" sz="2000" dirty="0">
                <a:solidFill>
                  <a:schemeClr val="accent6">
                    <a:lumMod val="75000"/>
                  </a:schemeClr>
                </a:solidFill>
                <a:latin typeface="Dom Casual" charset="0"/>
              </a:rPr>
              <a:t> </a:t>
            </a:r>
            <a:r>
              <a:rPr lang="es-ES_tradnl" altLang="es-MX" sz="2000" dirty="0">
                <a:latin typeface="Dom Casual" charset="0"/>
              </a:rPr>
              <a:t>que contiene las características propias de todas las jirafas</a:t>
            </a:r>
          </a:p>
        </p:txBody>
      </p:sp>
      <p:sp>
        <p:nvSpPr>
          <p:cNvPr id="8" name="Rectangle 2">
            <a:extLst>
              <a:ext uri="{FF2B5EF4-FFF2-40B4-BE49-F238E27FC236}">
                <a16:creationId xmlns:a16="http://schemas.microsoft.com/office/drawing/2014/main" id="{29A7D1EE-4985-414E-BE13-696F104FADBF}"/>
              </a:ext>
            </a:extLst>
          </p:cNvPr>
          <p:cNvSpPr>
            <a:spLocks noGrp="1" noChangeArrowheads="1"/>
          </p:cNvSpPr>
          <p:nvPr>
            <p:ph type="title"/>
          </p:nvPr>
        </p:nvSpPr>
        <p:spPr>
          <a:xfrm>
            <a:off x="925513" y="0"/>
            <a:ext cx="7174879" cy="1143001"/>
          </a:xfrm>
        </p:spPr>
        <p:txBody>
          <a:bodyPr>
            <a:normAutofit/>
          </a:bodyPr>
          <a:lstStyle/>
          <a:p>
            <a:pPr algn="ctr"/>
            <a:r>
              <a:rPr lang="es-ES_tradnl" altLang="es-MX" b="1" dirty="0">
                <a:solidFill>
                  <a:schemeClr val="accent4">
                    <a:lumMod val="50000"/>
                  </a:schemeClr>
                </a:solidFill>
                <a:effectLst>
                  <a:outerShdw blurRad="38100" dist="38100" dir="2700000" algn="tl">
                    <a:srgbClr val="C0C0C0"/>
                  </a:outerShdw>
                </a:effectLst>
                <a:latin typeface="Dom Casual" charset="0"/>
              </a:rPr>
              <a:t>¿Qué es un objeto?</a:t>
            </a:r>
          </a:p>
        </p:txBody>
      </p:sp>
      <p:pic>
        <p:nvPicPr>
          <p:cNvPr id="9" name="Picture 3">
            <a:extLst>
              <a:ext uri="{FF2B5EF4-FFF2-40B4-BE49-F238E27FC236}">
                <a16:creationId xmlns:a16="http://schemas.microsoft.com/office/drawing/2014/main" id="{7024CE80-3455-4B7F-A89B-9321FB2ED7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2839842" y="3140968"/>
            <a:ext cx="5481159" cy="3240360"/>
          </a:xfrm>
          <a:prstGeom prst="rect">
            <a:avLst/>
          </a:prstGeom>
          <a:noFill/>
          <a:ln/>
          <a:extLst>
            <a:ext uri="{91240B29-F687-4F45-9708-019B960494DF}">
              <a14:hiddenLine xmlns:a14="http://schemas.microsoft.com/office/drawing/2010/main" w="12700" cap="flat" cmpd="sng">
                <a:solidFill>
                  <a:schemeClr val="tx1"/>
                </a:solidFill>
                <a:prstDash val="solid"/>
                <a:miter lim="800000"/>
                <a:headEnd type="none" w="sm" len="sm"/>
                <a:tailEnd type="none" w="sm" len="sm"/>
              </a14:hiddenLine>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0" y="-27383"/>
            <a:ext cx="9144000" cy="100811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sz="3200" b="1" dirty="0">
                <a:solidFill>
                  <a:schemeClr val="accent4">
                    <a:lumMod val="50000"/>
                  </a:schemeClr>
                </a:solidFill>
                <a:effectLst>
                  <a:outerShdw blurRad="38100" dist="38100" dir="2700000" algn="tl">
                    <a:srgbClr val="C0C0C0"/>
                  </a:outerShdw>
                </a:effectLst>
                <a:latin typeface="Dom Casual" charset="0"/>
              </a:rPr>
              <a:t>Encapsulación : atributos privados</a:t>
            </a:r>
          </a:p>
        </p:txBody>
      </p:sp>
      <p:sp>
        <p:nvSpPr>
          <p:cNvPr id="10" name="CuadroTexto 9">
            <a:extLst>
              <a:ext uri="{FF2B5EF4-FFF2-40B4-BE49-F238E27FC236}">
                <a16:creationId xmlns:a16="http://schemas.microsoft.com/office/drawing/2014/main" id="{B73C42C7-85D9-4D9B-B558-211E4812A4BA}"/>
              </a:ext>
            </a:extLst>
          </p:cNvPr>
          <p:cNvSpPr txBox="1"/>
          <p:nvPr/>
        </p:nvSpPr>
        <p:spPr>
          <a:xfrm>
            <a:off x="683568" y="992074"/>
            <a:ext cx="8136904" cy="707501"/>
          </a:xfrm>
          <a:prstGeom prst="rect">
            <a:avLst/>
          </a:prstGeom>
          <a:noFill/>
        </p:spPr>
        <p:txBody>
          <a:bodyPr wrap="square" rtlCol="0">
            <a:spAutoFit/>
          </a:bodyPr>
          <a:lstStyle/>
          <a:p>
            <a:pPr algn="just">
              <a:lnSpc>
                <a:spcPts val="2500"/>
              </a:lnSpc>
            </a:pPr>
            <a:r>
              <a:rPr lang="es-ES" sz="1600" dirty="0">
                <a:solidFill>
                  <a:schemeClr val="tx1">
                    <a:lumMod val="95000"/>
                    <a:lumOff val="5000"/>
                  </a:schemeClr>
                </a:solidFill>
              </a:rPr>
              <a:t>El atributo seguirá siendo accesible desde fuera de la clase, pero el programador está indicando que es privado y no debería utilizarse porque no se sabe qué consecuencias puede tener. </a:t>
            </a:r>
          </a:p>
        </p:txBody>
      </p:sp>
      <p:pic>
        <p:nvPicPr>
          <p:cNvPr id="5" name="Imagen 4">
            <a:extLst>
              <a:ext uri="{FF2B5EF4-FFF2-40B4-BE49-F238E27FC236}">
                <a16:creationId xmlns:a16="http://schemas.microsoft.com/office/drawing/2014/main" id="{FB8BFC6F-E8A3-4523-932A-E0C8FFD40C46}"/>
              </a:ext>
            </a:extLst>
          </p:cNvPr>
          <p:cNvPicPr>
            <a:picLocks noChangeAspect="1"/>
          </p:cNvPicPr>
          <p:nvPr/>
        </p:nvPicPr>
        <p:blipFill>
          <a:blip r:embed="rId2"/>
          <a:stretch>
            <a:fillRect/>
          </a:stretch>
        </p:blipFill>
        <p:spPr>
          <a:xfrm>
            <a:off x="2773238" y="2031248"/>
            <a:ext cx="6191250" cy="2085975"/>
          </a:xfrm>
          <a:prstGeom prst="rect">
            <a:avLst/>
          </a:prstGeom>
        </p:spPr>
      </p:pic>
      <p:pic>
        <p:nvPicPr>
          <p:cNvPr id="3" name="Imagen 2">
            <a:extLst>
              <a:ext uri="{FF2B5EF4-FFF2-40B4-BE49-F238E27FC236}">
                <a16:creationId xmlns:a16="http://schemas.microsoft.com/office/drawing/2014/main" id="{1A31B860-4D96-42F7-AAE9-758325AD51D2}"/>
              </a:ext>
            </a:extLst>
          </p:cNvPr>
          <p:cNvPicPr>
            <a:picLocks noChangeAspect="1"/>
          </p:cNvPicPr>
          <p:nvPr/>
        </p:nvPicPr>
        <p:blipFill>
          <a:blip r:embed="rId3"/>
          <a:stretch>
            <a:fillRect/>
          </a:stretch>
        </p:blipFill>
        <p:spPr>
          <a:xfrm>
            <a:off x="2773238" y="4258104"/>
            <a:ext cx="2581275" cy="1819275"/>
          </a:xfrm>
          <a:prstGeom prst="rect">
            <a:avLst/>
          </a:prstGeom>
        </p:spPr>
      </p:pic>
      <p:sp>
        <p:nvSpPr>
          <p:cNvPr id="11" name="CuadroTexto 10">
            <a:extLst>
              <a:ext uri="{FF2B5EF4-FFF2-40B4-BE49-F238E27FC236}">
                <a16:creationId xmlns:a16="http://schemas.microsoft.com/office/drawing/2014/main" id="{C48A7B3E-ED1B-4D54-946B-19057C587271}"/>
              </a:ext>
            </a:extLst>
          </p:cNvPr>
          <p:cNvSpPr txBox="1"/>
          <p:nvPr/>
        </p:nvSpPr>
        <p:spPr>
          <a:xfrm>
            <a:off x="686826" y="1907599"/>
            <a:ext cx="1872208" cy="1319528"/>
          </a:xfrm>
          <a:prstGeom prst="rect">
            <a:avLst/>
          </a:prstGeom>
          <a:noFill/>
        </p:spPr>
        <p:txBody>
          <a:bodyPr wrap="square" rtlCol="0">
            <a:spAutoFit/>
          </a:bodyPr>
          <a:lstStyle/>
          <a:p>
            <a:pPr algn="just">
              <a:lnSpc>
                <a:spcPts val="2500"/>
              </a:lnSpc>
              <a:spcAft>
                <a:spcPts val="1200"/>
              </a:spcAft>
            </a:pPr>
            <a:r>
              <a:rPr lang="es-ES" sz="1600" b="1" dirty="0">
                <a:solidFill>
                  <a:schemeClr val="tx1">
                    <a:lumMod val="95000"/>
                    <a:lumOff val="5000"/>
                  </a:schemeClr>
                </a:solidFill>
              </a:rPr>
              <a:t>Ejemplo: </a:t>
            </a:r>
          </a:p>
          <a:p>
            <a:pPr>
              <a:lnSpc>
                <a:spcPts val="2000"/>
              </a:lnSpc>
            </a:pPr>
            <a:r>
              <a:rPr lang="es-ES" sz="1400" dirty="0">
                <a:solidFill>
                  <a:schemeClr val="tx1">
                    <a:lumMod val="95000"/>
                    <a:lumOff val="5000"/>
                  </a:schemeClr>
                </a:solidFill>
              </a:rPr>
              <a:t>La </a:t>
            </a:r>
            <a:r>
              <a:rPr lang="es-ES" sz="1400" b="1" dirty="0">
                <a:solidFill>
                  <a:schemeClr val="tx1">
                    <a:lumMod val="95000"/>
                    <a:lumOff val="5000"/>
                  </a:schemeClr>
                </a:solidFill>
              </a:rPr>
              <a:t>clase A </a:t>
            </a:r>
            <a:r>
              <a:rPr lang="es-ES" sz="1400" dirty="0">
                <a:solidFill>
                  <a:schemeClr val="tx1">
                    <a:lumMod val="95000"/>
                    <a:lumOff val="5000"/>
                  </a:schemeClr>
                </a:solidFill>
              </a:rPr>
              <a:t>define el </a:t>
            </a:r>
            <a:r>
              <a:rPr lang="es-ES" sz="1400" b="1" dirty="0">
                <a:solidFill>
                  <a:schemeClr val="accent6">
                    <a:lumMod val="75000"/>
                  </a:schemeClr>
                </a:solidFill>
              </a:rPr>
              <a:t>atributo privado</a:t>
            </a:r>
            <a:r>
              <a:rPr lang="es-ES" sz="1400" dirty="0">
                <a:solidFill>
                  <a:schemeClr val="accent6">
                    <a:lumMod val="75000"/>
                  </a:schemeClr>
                </a:solidFill>
              </a:rPr>
              <a:t> </a:t>
            </a:r>
            <a:r>
              <a:rPr lang="es-ES" sz="1400" b="1" dirty="0">
                <a:solidFill>
                  <a:srgbClr val="0070C0"/>
                </a:solidFill>
              </a:rPr>
              <a:t>_contador</a:t>
            </a:r>
            <a:endParaRPr lang="es-ES" sz="1400" dirty="0">
              <a:solidFill>
                <a:schemeClr val="tx1">
                  <a:lumMod val="95000"/>
                  <a:lumOff val="5000"/>
                </a:schemeClr>
              </a:solidFill>
            </a:endParaRPr>
          </a:p>
        </p:txBody>
      </p:sp>
      <p:sp>
        <p:nvSpPr>
          <p:cNvPr id="12" name="CuadroTexto 11">
            <a:extLst>
              <a:ext uri="{FF2B5EF4-FFF2-40B4-BE49-F238E27FC236}">
                <a16:creationId xmlns:a16="http://schemas.microsoft.com/office/drawing/2014/main" id="{17F98069-7653-4E51-A1F8-70D3A40605DB}"/>
              </a:ext>
            </a:extLst>
          </p:cNvPr>
          <p:cNvSpPr txBox="1"/>
          <p:nvPr/>
        </p:nvSpPr>
        <p:spPr>
          <a:xfrm>
            <a:off x="683568" y="4258104"/>
            <a:ext cx="1801638" cy="845040"/>
          </a:xfrm>
          <a:prstGeom prst="rect">
            <a:avLst/>
          </a:prstGeom>
          <a:noFill/>
        </p:spPr>
        <p:txBody>
          <a:bodyPr wrap="square" rtlCol="0">
            <a:spAutoFit/>
          </a:bodyPr>
          <a:lstStyle/>
          <a:p>
            <a:pPr algn="just">
              <a:lnSpc>
                <a:spcPts val="2000"/>
              </a:lnSpc>
            </a:pPr>
            <a:r>
              <a:rPr lang="es-ES" sz="1400" dirty="0">
                <a:solidFill>
                  <a:schemeClr val="tx1">
                    <a:lumMod val="95000"/>
                    <a:lumOff val="5000"/>
                  </a:schemeClr>
                </a:solidFill>
              </a:rPr>
              <a:t>Un ejemplo de uso de la clase sería el siguiente:</a:t>
            </a:r>
          </a:p>
        </p:txBody>
      </p:sp>
      <p:sp>
        <p:nvSpPr>
          <p:cNvPr id="13" name="CuadroTexto 12">
            <a:extLst>
              <a:ext uri="{FF2B5EF4-FFF2-40B4-BE49-F238E27FC236}">
                <a16:creationId xmlns:a16="http://schemas.microsoft.com/office/drawing/2014/main" id="{2ECBEF75-283F-48D0-AC07-B3DB281F0998}"/>
              </a:ext>
            </a:extLst>
          </p:cNvPr>
          <p:cNvSpPr txBox="1"/>
          <p:nvPr/>
        </p:nvSpPr>
        <p:spPr>
          <a:xfrm>
            <a:off x="663431" y="5563328"/>
            <a:ext cx="2096301" cy="851772"/>
          </a:xfrm>
          <a:prstGeom prst="rect">
            <a:avLst/>
          </a:prstGeom>
          <a:noFill/>
        </p:spPr>
        <p:txBody>
          <a:bodyPr wrap="square" rtlCol="0">
            <a:spAutoFit/>
          </a:bodyPr>
          <a:lstStyle/>
          <a:p>
            <a:pPr>
              <a:lnSpc>
                <a:spcPts val="2000"/>
              </a:lnSpc>
            </a:pPr>
            <a:r>
              <a:rPr lang="es-ES" sz="1400" dirty="0">
                <a:solidFill>
                  <a:schemeClr val="tx1">
                    <a:lumMod val="95000"/>
                    <a:lumOff val="5000"/>
                  </a:schemeClr>
                </a:solidFill>
              </a:rPr>
              <a:t>Es posible acceder al atributo privado, aunque no se debiera.</a:t>
            </a:r>
          </a:p>
        </p:txBody>
      </p:sp>
      <p:sp>
        <p:nvSpPr>
          <p:cNvPr id="14" name="Rectángulo 13">
            <a:extLst>
              <a:ext uri="{FF2B5EF4-FFF2-40B4-BE49-F238E27FC236}">
                <a16:creationId xmlns:a16="http://schemas.microsoft.com/office/drawing/2014/main" id="{D1A9E345-1E86-4B38-A78C-641607DFE0D8}"/>
              </a:ext>
            </a:extLst>
          </p:cNvPr>
          <p:cNvSpPr/>
          <p:nvPr/>
        </p:nvSpPr>
        <p:spPr>
          <a:xfrm>
            <a:off x="2794701" y="5596241"/>
            <a:ext cx="2581275" cy="48113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305949890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0" y="-27383"/>
            <a:ext cx="9144000" cy="100811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sz="3200" b="1" dirty="0">
                <a:solidFill>
                  <a:schemeClr val="accent4">
                    <a:lumMod val="50000"/>
                  </a:schemeClr>
                </a:solidFill>
                <a:effectLst>
                  <a:outerShdw blurRad="38100" dist="38100" dir="2700000" algn="tl">
                    <a:srgbClr val="C0C0C0"/>
                  </a:outerShdw>
                </a:effectLst>
                <a:latin typeface="Dom Casual" charset="0"/>
              </a:rPr>
              <a:t>Encapsulación : atributos privados</a:t>
            </a:r>
          </a:p>
        </p:txBody>
      </p:sp>
      <p:sp>
        <p:nvSpPr>
          <p:cNvPr id="10" name="CuadroTexto 9">
            <a:extLst>
              <a:ext uri="{FF2B5EF4-FFF2-40B4-BE49-F238E27FC236}">
                <a16:creationId xmlns:a16="http://schemas.microsoft.com/office/drawing/2014/main" id="{B73C42C7-85D9-4D9B-B558-211E4812A4BA}"/>
              </a:ext>
            </a:extLst>
          </p:cNvPr>
          <p:cNvSpPr txBox="1"/>
          <p:nvPr/>
        </p:nvSpPr>
        <p:spPr>
          <a:xfrm>
            <a:off x="467544" y="1071605"/>
            <a:ext cx="8149128" cy="1028102"/>
          </a:xfrm>
          <a:prstGeom prst="rect">
            <a:avLst/>
          </a:prstGeom>
          <a:noFill/>
        </p:spPr>
        <p:txBody>
          <a:bodyPr wrap="square" rtlCol="0">
            <a:spAutoFit/>
          </a:bodyPr>
          <a:lstStyle/>
          <a:p>
            <a:pPr algn="just">
              <a:lnSpc>
                <a:spcPts val="2500"/>
              </a:lnSpc>
            </a:pPr>
            <a:r>
              <a:rPr lang="es-ES" sz="1600" dirty="0">
                <a:solidFill>
                  <a:schemeClr val="tx1">
                    <a:lumMod val="95000"/>
                    <a:lumOff val="5000"/>
                  </a:schemeClr>
                </a:solidFill>
              </a:rPr>
              <a:t>También es posible usar un </a:t>
            </a:r>
            <a:r>
              <a:rPr lang="es-ES" sz="1600" b="1" dirty="0">
                <a:solidFill>
                  <a:srgbClr val="0070C0"/>
                </a:solidFill>
              </a:rPr>
              <a:t>doble guión bajo</a:t>
            </a:r>
            <a:r>
              <a:rPr lang="es-ES" sz="1600" dirty="0">
                <a:solidFill>
                  <a:schemeClr val="tx1">
                    <a:lumMod val="95000"/>
                    <a:lumOff val="5000"/>
                  </a:schemeClr>
                </a:solidFill>
              </a:rPr>
              <a:t> </a:t>
            </a:r>
            <a:r>
              <a:rPr lang="es-ES" sz="1600" b="1" dirty="0">
                <a:solidFill>
                  <a:srgbClr val="0070C0"/>
                </a:solidFill>
              </a:rPr>
              <a:t>__atributo</a:t>
            </a:r>
            <a:r>
              <a:rPr lang="es-ES" sz="1600" dirty="0">
                <a:solidFill>
                  <a:schemeClr val="tx1">
                    <a:lumMod val="95000"/>
                    <a:lumOff val="5000"/>
                  </a:schemeClr>
                </a:solidFill>
              </a:rPr>
              <a:t>. Esto hace que el identificador sea literalmente reemplazado por el texto </a:t>
            </a:r>
            <a:r>
              <a:rPr lang="es-ES" sz="1600" b="1" dirty="0">
                <a:solidFill>
                  <a:schemeClr val="accent6">
                    <a:lumMod val="75000"/>
                  </a:schemeClr>
                </a:solidFill>
              </a:rPr>
              <a:t>_Clase__atributo</a:t>
            </a:r>
            <a:r>
              <a:rPr lang="es-ES" sz="1600" dirty="0">
                <a:solidFill>
                  <a:schemeClr val="tx1">
                    <a:lumMod val="95000"/>
                    <a:lumOff val="5000"/>
                  </a:schemeClr>
                </a:solidFill>
              </a:rPr>
              <a:t>, donde </a:t>
            </a:r>
            <a:r>
              <a:rPr lang="es-ES" sz="1600" b="1" dirty="0">
                <a:solidFill>
                  <a:schemeClr val="tx1">
                    <a:lumMod val="95000"/>
                    <a:lumOff val="5000"/>
                  </a:schemeClr>
                </a:solidFill>
              </a:rPr>
              <a:t>Clase</a:t>
            </a:r>
            <a:r>
              <a:rPr lang="es-ES" sz="1600" dirty="0">
                <a:solidFill>
                  <a:schemeClr val="tx1">
                    <a:lumMod val="95000"/>
                    <a:lumOff val="5000"/>
                  </a:schemeClr>
                </a:solidFill>
              </a:rPr>
              <a:t> es el nombre de la clase actual. </a:t>
            </a:r>
          </a:p>
        </p:txBody>
      </p:sp>
      <p:pic>
        <p:nvPicPr>
          <p:cNvPr id="14" name="Imagen 13">
            <a:extLst>
              <a:ext uri="{FF2B5EF4-FFF2-40B4-BE49-F238E27FC236}">
                <a16:creationId xmlns:a16="http://schemas.microsoft.com/office/drawing/2014/main" id="{FE5193A2-5AC9-4984-8F1D-C88888E5EEF1}"/>
              </a:ext>
            </a:extLst>
          </p:cNvPr>
          <p:cNvPicPr>
            <a:picLocks noChangeAspect="1"/>
          </p:cNvPicPr>
          <p:nvPr/>
        </p:nvPicPr>
        <p:blipFill>
          <a:blip r:embed="rId2"/>
          <a:stretch>
            <a:fillRect/>
          </a:stretch>
        </p:blipFill>
        <p:spPr>
          <a:xfrm>
            <a:off x="2843808" y="2085721"/>
            <a:ext cx="5472608" cy="1824203"/>
          </a:xfrm>
          <a:prstGeom prst="rect">
            <a:avLst/>
          </a:prstGeom>
        </p:spPr>
      </p:pic>
      <p:sp>
        <p:nvSpPr>
          <p:cNvPr id="17" name="CuadroTexto 16">
            <a:extLst>
              <a:ext uri="{FF2B5EF4-FFF2-40B4-BE49-F238E27FC236}">
                <a16:creationId xmlns:a16="http://schemas.microsoft.com/office/drawing/2014/main" id="{A4FA2A5F-F2E3-4AA0-A1A4-0FCE88899775}"/>
              </a:ext>
            </a:extLst>
          </p:cNvPr>
          <p:cNvSpPr txBox="1"/>
          <p:nvPr/>
        </p:nvSpPr>
        <p:spPr>
          <a:xfrm>
            <a:off x="467544" y="2190583"/>
            <a:ext cx="1997631" cy="1614481"/>
          </a:xfrm>
          <a:prstGeom prst="rect">
            <a:avLst/>
          </a:prstGeom>
          <a:noFill/>
        </p:spPr>
        <p:txBody>
          <a:bodyPr wrap="square" rtlCol="0">
            <a:spAutoFit/>
          </a:bodyPr>
          <a:lstStyle/>
          <a:p>
            <a:pPr>
              <a:lnSpc>
                <a:spcPts val="2000"/>
              </a:lnSpc>
            </a:pPr>
            <a:r>
              <a:rPr lang="es-ES" sz="1400" dirty="0">
                <a:solidFill>
                  <a:schemeClr val="tx1">
                    <a:lumMod val="95000"/>
                    <a:lumOff val="5000"/>
                  </a:schemeClr>
                </a:solidFill>
              </a:rPr>
              <a:t>A diferencia del ejercicio anterior, la </a:t>
            </a:r>
            <a:r>
              <a:rPr lang="es-ES" sz="1400" b="1" dirty="0">
                <a:solidFill>
                  <a:srgbClr val="0070C0"/>
                </a:solidFill>
              </a:rPr>
              <a:t>clase B </a:t>
            </a:r>
            <a:r>
              <a:rPr lang="es-ES" sz="1400" dirty="0">
                <a:solidFill>
                  <a:schemeClr val="tx1">
                    <a:lumMod val="95000"/>
                    <a:lumOff val="5000"/>
                  </a:schemeClr>
                </a:solidFill>
              </a:rPr>
              <a:t>define el </a:t>
            </a:r>
            <a:r>
              <a:rPr lang="es-ES" sz="1400" b="1" dirty="0">
                <a:solidFill>
                  <a:srgbClr val="00B050"/>
                </a:solidFill>
              </a:rPr>
              <a:t>atributo privado </a:t>
            </a:r>
            <a:r>
              <a:rPr lang="es-ES" sz="1400" b="1" dirty="0">
                <a:solidFill>
                  <a:schemeClr val="accent6">
                    <a:lumMod val="75000"/>
                  </a:schemeClr>
                </a:solidFill>
              </a:rPr>
              <a:t>__contador </a:t>
            </a:r>
            <a:r>
              <a:rPr lang="es-ES" sz="1400" dirty="0">
                <a:solidFill>
                  <a:schemeClr val="tx1">
                    <a:lumMod val="95000"/>
                    <a:lumOff val="5000"/>
                  </a:schemeClr>
                </a:solidFill>
              </a:rPr>
              <a:t>anteponiendo un </a:t>
            </a:r>
            <a:r>
              <a:rPr lang="es-ES" sz="1400" b="1" dirty="0">
                <a:solidFill>
                  <a:srgbClr val="0070C0"/>
                </a:solidFill>
              </a:rPr>
              <a:t>doble guion bajo</a:t>
            </a:r>
            <a:r>
              <a:rPr lang="es-ES" sz="1400" dirty="0">
                <a:solidFill>
                  <a:schemeClr val="tx1">
                    <a:lumMod val="95000"/>
                    <a:lumOff val="5000"/>
                  </a:schemeClr>
                </a:solidFill>
              </a:rPr>
              <a:t>. </a:t>
            </a:r>
            <a:endParaRPr lang="es-ES" sz="1600" dirty="0">
              <a:solidFill>
                <a:schemeClr val="tx1">
                  <a:lumMod val="95000"/>
                  <a:lumOff val="5000"/>
                </a:schemeClr>
              </a:solidFill>
            </a:endParaRPr>
          </a:p>
        </p:txBody>
      </p:sp>
      <p:pic>
        <p:nvPicPr>
          <p:cNvPr id="19" name="Imagen 18">
            <a:extLst>
              <a:ext uri="{FF2B5EF4-FFF2-40B4-BE49-F238E27FC236}">
                <a16:creationId xmlns:a16="http://schemas.microsoft.com/office/drawing/2014/main" id="{167C1CD6-012D-4A74-AB0F-EF0E5F9694FD}"/>
              </a:ext>
            </a:extLst>
          </p:cNvPr>
          <p:cNvPicPr>
            <a:picLocks noChangeAspect="1"/>
          </p:cNvPicPr>
          <p:nvPr/>
        </p:nvPicPr>
        <p:blipFill>
          <a:blip r:embed="rId3"/>
          <a:stretch>
            <a:fillRect/>
          </a:stretch>
        </p:blipFill>
        <p:spPr>
          <a:xfrm>
            <a:off x="2859278" y="4221088"/>
            <a:ext cx="5378622" cy="2105026"/>
          </a:xfrm>
          <a:prstGeom prst="rect">
            <a:avLst/>
          </a:prstGeom>
        </p:spPr>
      </p:pic>
      <p:sp>
        <p:nvSpPr>
          <p:cNvPr id="20" name="CuadroTexto 19">
            <a:extLst>
              <a:ext uri="{FF2B5EF4-FFF2-40B4-BE49-F238E27FC236}">
                <a16:creationId xmlns:a16="http://schemas.microsoft.com/office/drawing/2014/main" id="{5CA59DD9-3BE3-4F8D-938F-FF78B6BDFF41}"/>
              </a:ext>
            </a:extLst>
          </p:cNvPr>
          <p:cNvSpPr txBox="1"/>
          <p:nvPr/>
        </p:nvSpPr>
        <p:spPr>
          <a:xfrm>
            <a:off x="441945" y="4149080"/>
            <a:ext cx="1997631" cy="1870961"/>
          </a:xfrm>
          <a:prstGeom prst="rect">
            <a:avLst/>
          </a:prstGeom>
          <a:noFill/>
        </p:spPr>
        <p:txBody>
          <a:bodyPr wrap="square" rtlCol="0">
            <a:spAutoFit/>
          </a:bodyPr>
          <a:lstStyle/>
          <a:p>
            <a:pPr>
              <a:lnSpc>
                <a:spcPts val="2000"/>
              </a:lnSpc>
            </a:pPr>
            <a:r>
              <a:rPr lang="es-ES" sz="1400" dirty="0">
                <a:solidFill>
                  <a:schemeClr val="tx1">
                    <a:lumMod val="95000"/>
                    <a:lumOff val="5000"/>
                  </a:schemeClr>
                </a:solidFill>
              </a:rPr>
              <a:t>El resultado cambia, ya que no se puede acceder al atributo </a:t>
            </a:r>
            <a:r>
              <a:rPr lang="es-ES" sz="1400" b="1" dirty="0">
                <a:solidFill>
                  <a:schemeClr val="accent6">
                    <a:lumMod val="75000"/>
                  </a:schemeClr>
                </a:solidFill>
              </a:rPr>
              <a:t>__contador</a:t>
            </a:r>
            <a:r>
              <a:rPr lang="es-ES" sz="1400" dirty="0">
                <a:solidFill>
                  <a:schemeClr val="tx1">
                    <a:lumMod val="95000"/>
                    <a:lumOff val="5000"/>
                  </a:schemeClr>
                </a:solidFill>
              </a:rPr>
              <a:t> fuera de la clase. Este identificador se ha sustituido por </a:t>
            </a:r>
            <a:r>
              <a:rPr lang="es-ES" sz="1400" b="1" dirty="0">
                <a:solidFill>
                  <a:schemeClr val="accent6">
                    <a:lumMod val="75000"/>
                  </a:schemeClr>
                </a:solidFill>
              </a:rPr>
              <a:t>_B__contador</a:t>
            </a:r>
            <a:r>
              <a:rPr lang="es-ES" sz="1400" dirty="0">
                <a:solidFill>
                  <a:schemeClr val="tx1">
                    <a:lumMod val="95000"/>
                    <a:lumOff val="5000"/>
                  </a:schemeClr>
                </a:solidFill>
              </a:rPr>
              <a:t>.</a:t>
            </a:r>
            <a:endParaRPr lang="es-ES" sz="1600" dirty="0">
              <a:solidFill>
                <a:schemeClr val="tx1">
                  <a:lumMod val="95000"/>
                  <a:lumOff val="5000"/>
                </a:schemeClr>
              </a:solidFill>
            </a:endParaRPr>
          </a:p>
        </p:txBody>
      </p:sp>
      <p:sp>
        <p:nvSpPr>
          <p:cNvPr id="21" name="Rectángulo 20">
            <a:extLst>
              <a:ext uri="{FF2B5EF4-FFF2-40B4-BE49-F238E27FC236}">
                <a16:creationId xmlns:a16="http://schemas.microsoft.com/office/drawing/2014/main" id="{A56D7C7D-3DA4-4097-88C7-D99004D02C66}"/>
              </a:ext>
            </a:extLst>
          </p:cNvPr>
          <p:cNvSpPr/>
          <p:nvPr/>
        </p:nvSpPr>
        <p:spPr>
          <a:xfrm>
            <a:off x="2843808" y="5157192"/>
            <a:ext cx="5394092" cy="12241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21798632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0" y="-27383"/>
            <a:ext cx="9144000" cy="100811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sz="3200" b="1" dirty="0">
                <a:solidFill>
                  <a:schemeClr val="accent4">
                    <a:lumMod val="50000"/>
                  </a:schemeClr>
                </a:solidFill>
                <a:effectLst>
                  <a:outerShdw blurRad="38100" dist="38100" dir="2700000" algn="tl">
                    <a:srgbClr val="C0C0C0"/>
                  </a:outerShdw>
                </a:effectLst>
                <a:latin typeface="Dom Casual" charset="0"/>
              </a:rPr>
              <a:t>Encapsulación : atributos privados</a:t>
            </a:r>
          </a:p>
        </p:txBody>
      </p:sp>
      <p:sp>
        <p:nvSpPr>
          <p:cNvPr id="10" name="CuadroTexto 9">
            <a:extLst>
              <a:ext uri="{FF2B5EF4-FFF2-40B4-BE49-F238E27FC236}">
                <a16:creationId xmlns:a16="http://schemas.microsoft.com/office/drawing/2014/main" id="{B73C42C7-85D9-4D9B-B558-211E4812A4BA}"/>
              </a:ext>
            </a:extLst>
          </p:cNvPr>
          <p:cNvSpPr txBox="1"/>
          <p:nvPr/>
        </p:nvSpPr>
        <p:spPr>
          <a:xfrm>
            <a:off x="467544" y="1071605"/>
            <a:ext cx="7992888" cy="1989904"/>
          </a:xfrm>
          <a:prstGeom prst="rect">
            <a:avLst/>
          </a:prstGeom>
          <a:noFill/>
        </p:spPr>
        <p:txBody>
          <a:bodyPr wrap="square" rtlCol="0">
            <a:spAutoFit/>
          </a:bodyPr>
          <a:lstStyle/>
          <a:p>
            <a:pPr algn="just">
              <a:lnSpc>
                <a:spcPts val="2500"/>
              </a:lnSpc>
            </a:pPr>
            <a:r>
              <a:rPr lang="es-ES" sz="1600" dirty="0">
                <a:solidFill>
                  <a:schemeClr val="tx1">
                    <a:lumMod val="95000"/>
                    <a:lumOff val="5000"/>
                  </a:schemeClr>
                </a:solidFill>
              </a:rPr>
              <a:t>Los atributos de un objeto pueden ocultarse para que no sean accedidos desde fuera de la definición de una clase. Para ello, es necesario nombrar los atributos con un prefijo de doble subrayado: </a:t>
            </a:r>
            <a:r>
              <a:rPr lang="es-ES" sz="1600" b="1" dirty="0">
                <a:solidFill>
                  <a:schemeClr val="accent6">
                    <a:lumMod val="75000"/>
                  </a:schemeClr>
                </a:solidFill>
              </a:rPr>
              <a:t>__atributo</a:t>
            </a:r>
          </a:p>
          <a:p>
            <a:pPr algn="just">
              <a:lnSpc>
                <a:spcPts val="2500"/>
              </a:lnSpc>
            </a:pPr>
            <a:endParaRPr lang="es-ES" sz="1600" b="1" dirty="0">
              <a:solidFill>
                <a:schemeClr val="accent6">
                  <a:lumMod val="75000"/>
                </a:schemeClr>
              </a:solidFill>
            </a:endParaRPr>
          </a:p>
          <a:p>
            <a:pPr algn="just">
              <a:lnSpc>
                <a:spcPts val="2500"/>
              </a:lnSpc>
            </a:pPr>
            <a:endParaRPr lang="es-ES" sz="1600" b="1" dirty="0">
              <a:solidFill>
                <a:schemeClr val="accent6">
                  <a:lumMod val="75000"/>
                </a:schemeClr>
              </a:solidFill>
            </a:endParaRPr>
          </a:p>
          <a:p>
            <a:pPr algn="just">
              <a:lnSpc>
                <a:spcPts val="2500"/>
              </a:lnSpc>
            </a:pPr>
            <a:endParaRPr lang="es-ES" sz="1600" b="1" dirty="0">
              <a:solidFill>
                <a:schemeClr val="accent6">
                  <a:lumMod val="75000"/>
                </a:schemeClr>
              </a:solidFill>
            </a:endParaRPr>
          </a:p>
        </p:txBody>
      </p:sp>
      <p:sp>
        <p:nvSpPr>
          <p:cNvPr id="5" name="Rectangle 3">
            <a:extLst>
              <a:ext uri="{FF2B5EF4-FFF2-40B4-BE49-F238E27FC236}">
                <a16:creationId xmlns:a16="http://schemas.microsoft.com/office/drawing/2014/main" id="{1288C872-2009-4CB2-825E-4AA3461EF388}"/>
              </a:ext>
            </a:extLst>
          </p:cNvPr>
          <p:cNvSpPr>
            <a:spLocks noChangeArrowheads="1"/>
          </p:cNvSpPr>
          <p:nvPr/>
        </p:nvSpPr>
        <p:spPr bwMode="auto">
          <a:xfrm>
            <a:off x="467544" y="2348880"/>
            <a:ext cx="4887566" cy="364715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20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class</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s-MX" altLang="es-MX" sz="1200" i="0" u="none" strike="noStrike" cap="none" normalizeH="0" baseline="0" dirty="0">
                <a:ln>
                  <a:noFill/>
                </a:ln>
                <a:solidFill>
                  <a:srgbClr val="660066"/>
                </a:solidFill>
                <a:effectLst/>
                <a:latin typeface="Courier New" panose="02070309020205020404" pitchFamily="49" charset="0"/>
                <a:cs typeface="Courier New" panose="02070309020205020404" pitchFamily="49" charset="0"/>
              </a:rPr>
              <a:t>Factura</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s-MX" altLang="es-MX" sz="1200" dirty="0">
                <a:solidFill>
                  <a:srgbClr val="000000"/>
                </a:solidFill>
                <a:latin typeface="Courier New" panose="02070309020205020404" pitchFamily="49" charset="0"/>
                <a:cs typeface="Courier New" panose="02070309020205020404" pitchFamily="49" charset="0"/>
              </a:rPr>
              <a:t>      </a:t>
            </a:r>
            <a:r>
              <a:rPr kumimoji="0" lang="es-MX" altLang="es-MX" sz="1200" i="0" u="none" strike="noStrike" cap="none" normalizeH="0" baseline="0" dirty="0">
                <a:ln>
                  <a:noFill/>
                </a:ln>
                <a:solidFill>
                  <a:srgbClr val="000000"/>
                </a:solidFill>
                <a:effectLst/>
                <a:highlight>
                  <a:srgbClr val="FFFF00"/>
                </a:highlight>
                <a:latin typeface="Courier New" panose="02070309020205020404" pitchFamily="49" charset="0"/>
                <a:cs typeface="Courier New" panose="02070309020205020404" pitchFamily="49" charset="0"/>
              </a:rPr>
              <a:t>__tasa </a:t>
            </a:r>
            <a:r>
              <a:rPr kumimoji="0" lang="es-MX" altLang="es-MX" sz="1200" i="0" u="none" strike="noStrike" cap="none" normalizeH="0" baseline="0" dirty="0">
                <a:ln>
                  <a:noFill/>
                </a:ln>
                <a:solidFill>
                  <a:srgbClr val="666600"/>
                </a:solidFill>
                <a:effectLst/>
                <a:highlight>
                  <a:srgbClr val="FFFF00"/>
                </a:highligh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highlight>
                  <a:srgbClr val="FFFF00"/>
                </a:highlight>
                <a:latin typeface="Courier New" panose="02070309020205020404" pitchFamily="49" charset="0"/>
                <a:cs typeface="Courier New" panose="02070309020205020404" pitchFamily="49" charset="0"/>
              </a:rPr>
              <a:t> </a:t>
            </a:r>
            <a:r>
              <a:rPr kumimoji="0" lang="es-MX" altLang="es-MX" sz="1200" i="0" u="none" strike="noStrike" cap="none" normalizeH="0" baseline="0" dirty="0">
                <a:ln>
                  <a:noFill/>
                </a:ln>
                <a:solidFill>
                  <a:srgbClr val="006666"/>
                </a:solidFill>
                <a:effectLst/>
                <a:highlight>
                  <a:srgbClr val="FFFF00"/>
                </a:highlight>
                <a:latin typeface="Courier New" panose="02070309020205020404" pitchFamily="49" charset="0"/>
                <a:cs typeface="Courier New" panose="02070309020205020404" pitchFamily="49" charset="0"/>
              </a:rPr>
              <a:t>19</a:t>
            </a:r>
            <a:r>
              <a:rPr kumimoji="0" lang="es-MX" altLang="es-MX" sz="1200" i="0" u="none" strike="noStrike" cap="none" normalizeH="0" baseline="0" dirty="0">
                <a:ln>
                  <a:noFill/>
                </a:ln>
                <a:solidFill>
                  <a:srgbClr val="000000"/>
                </a:solidFill>
                <a:effectLst/>
                <a:highlight>
                  <a:srgbClr val="FFFF00"/>
                </a:highligh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20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s-MX" altLang="es-MX" sz="1200" dirty="0">
                <a:solidFill>
                  <a:srgbClr val="000088"/>
                </a:solidFill>
                <a:latin typeface="Courier New" panose="02070309020205020404" pitchFamily="49" charset="0"/>
                <a:cs typeface="Courier New" panose="02070309020205020404" pitchFamily="49" charset="0"/>
              </a:rPr>
              <a:t>      </a:t>
            </a:r>
            <a:r>
              <a:rPr kumimoji="0" lang="es-MX" altLang="es-MX" sz="120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def</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__init__</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self</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unidad</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precio</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s-MX" altLang="es-MX" sz="120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self</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unidad </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unidad </a:t>
            </a:r>
          </a:p>
          <a:p>
            <a:pPr marL="0" marR="0" lvl="0" indent="0" algn="l" defTabSz="914400" rtl="0" eaLnBrk="0" fontAlgn="base" latinLnBrk="0" hangingPunct="0">
              <a:lnSpc>
                <a:spcPct val="100000"/>
              </a:lnSpc>
              <a:spcBef>
                <a:spcPct val="0"/>
              </a:spcBef>
              <a:spcAft>
                <a:spcPct val="0"/>
              </a:spcAft>
              <a:buClrTx/>
              <a:buSzTx/>
              <a:buFontTx/>
              <a:buNone/>
              <a:tabLst/>
            </a:pPr>
            <a:r>
              <a:rPr lang="es-MX" altLang="es-MX" sz="1200" dirty="0">
                <a:solidFill>
                  <a:srgbClr val="000000"/>
                </a:solidFill>
                <a:latin typeface="Courier New" panose="02070309020205020404" pitchFamily="49" charset="0"/>
                <a:cs typeface="Courier New" panose="02070309020205020404" pitchFamily="49" charset="0"/>
              </a:rPr>
              <a:t>            </a:t>
            </a:r>
            <a:r>
              <a:rPr kumimoji="0" lang="es-MX" altLang="es-MX" sz="120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self</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precio </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precio </a:t>
            </a:r>
          </a:p>
          <a:p>
            <a:pPr marL="0" marR="0" lvl="0" indent="0" algn="l" defTabSz="914400" rtl="0" eaLnBrk="0" fontAlgn="base" latinLnBrk="0" hangingPunct="0">
              <a:lnSpc>
                <a:spcPct val="100000"/>
              </a:lnSpc>
              <a:spcBef>
                <a:spcPct val="0"/>
              </a:spcBef>
              <a:spcAft>
                <a:spcPct val="0"/>
              </a:spcAft>
              <a:buClrTx/>
              <a:buSzTx/>
              <a:buFontTx/>
              <a:buNone/>
              <a:tabLst/>
            </a:pPr>
            <a:r>
              <a:rPr lang="es-MX" altLang="es-MX" sz="1200" dirty="0">
                <a:solidFill>
                  <a:srgbClr val="000000"/>
                </a:solidFill>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s-MX" altLang="es-MX" sz="120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def</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a_pagar</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self</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p>
          <a:p>
            <a:pPr marL="0" marR="0" lvl="0" indent="0" algn="l" defTabSz="914400" rtl="0" eaLnBrk="0" fontAlgn="base" latinLnBrk="0" hangingPunct="0">
              <a:lnSpc>
                <a:spcPct val="100000"/>
              </a:lnSpc>
              <a:spcBef>
                <a:spcPct val="0"/>
              </a:spcBef>
              <a:spcAft>
                <a:spcPct val="0"/>
              </a:spcAft>
              <a:buClrTx/>
              <a:buSzTx/>
              <a:buFontTx/>
              <a:buNone/>
              <a:tabLst/>
            </a:pPr>
            <a:r>
              <a:rPr lang="es-MX" altLang="es-MX" sz="1200" dirty="0">
                <a:solidFill>
                  <a:srgbClr val="666600"/>
                </a:solidFill>
                <a:latin typeface="Courier New" panose="02070309020205020404" pitchFamily="49" charset="0"/>
                <a:cs typeface="Courier New" panose="02070309020205020404" pitchFamily="49" charset="0"/>
              </a:rPr>
              <a:t>           </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total </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s-MX" altLang="es-MX" sz="120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self</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unidad </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s-MX" altLang="es-MX" sz="120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self</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precio </a:t>
            </a:r>
          </a:p>
          <a:p>
            <a:pPr marL="0" marR="0" lvl="0" indent="0" algn="l" defTabSz="914400" rtl="0" eaLnBrk="0" fontAlgn="base" latinLnBrk="0" hangingPunct="0">
              <a:lnSpc>
                <a:spcPct val="100000"/>
              </a:lnSpc>
              <a:spcBef>
                <a:spcPct val="0"/>
              </a:spcBef>
              <a:spcAft>
                <a:spcPct val="0"/>
              </a:spcAft>
              <a:buClrTx/>
              <a:buSzTx/>
              <a:buFontTx/>
              <a:buNone/>
              <a:tabLst/>
            </a:pPr>
            <a:r>
              <a:rPr lang="es-MX" altLang="es-MX" sz="1200" dirty="0">
                <a:solidFill>
                  <a:srgbClr val="000000"/>
                </a:solidFill>
                <a:latin typeface="Courier New" panose="02070309020205020404" pitchFamily="49" charset="0"/>
                <a:cs typeface="Courier New" panose="02070309020205020404" pitchFamily="49" charset="0"/>
              </a:rPr>
              <a:t>            </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impuesto </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total </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s-MX" altLang="es-MX" sz="1200" i="0" u="none" strike="noStrike" cap="none" normalizeH="0" baseline="0" dirty="0">
                <a:ln>
                  <a:noFill/>
                </a:ln>
                <a:solidFill>
                  <a:srgbClr val="660066"/>
                </a:solidFill>
                <a:effectLst/>
                <a:latin typeface="Courier New" panose="02070309020205020404" pitchFamily="49" charset="0"/>
                <a:cs typeface="Courier New" panose="02070309020205020404" pitchFamily="49" charset="0"/>
              </a:rPr>
              <a:t>Factura</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__tasa </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s-MX" altLang="es-MX" sz="1200" i="0" u="none" strike="noStrike" cap="none" normalizeH="0" baseline="0" dirty="0">
                <a:ln>
                  <a:noFill/>
                </a:ln>
                <a:solidFill>
                  <a:srgbClr val="006666"/>
                </a:solidFill>
                <a:effectLst/>
                <a:latin typeface="Courier New" panose="02070309020205020404" pitchFamily="49" charset="0"/>
                <a:cs typeface="Courier New" panose="02070309020205020404" pitchFamily="49" charset="0"/>
              </a:rPr>
              <a:t>100</a:t>
            </a:r>
          </a:p>
          <a:p>
            <a:pPr marL="0" marR="0" lvl="0" indent="0" algn="l" defTabSz="914400" rtl="0" eaLnBrk="0" fontAlgn="base" latinLnBrk="0" hangingPunct="0">
              <a:lnSpc>
                <a:spcPct val="100000"/>
              </a:lnSpc>
              <a:spcBef>
                <a:spcPct val="0"/>
              </a:spcBef>
              <a:spcAft>
                <a:spcPct val="0"/>
              </a:spcAft>
              <a:buClrTx/>
              <a:buSzTx/>
              <a:buFontTx/>
              <a:buNone/>
              <a:tabLst/>
            </a:pPr>
            <a:r>
              <a:rPr lang="es-MX" altLang="es-MX" sz="1200" dirty="0">
                <a:solidFill>
                  <a:srgbClr val="006666"/>
                </a:solidFill>
                <a:latin typeface="Courier New" panose="02070309020205020404" pitchFamily="49" charset="0"/>
                <a:cs typeface="Courier New" panose="02070309020205020404" pitchFamily="49" charset="0"/>
              </a:rPr>
              <a:t>           </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s-MX" altLang="es-MX" sz="120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return</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total </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impuesto</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lang="es-MX" altLang="es-MX" sz="1200" dirty="0">
              <a:solidFill>
                <a:srgbClr val="000000"/>
              </a:solidFill>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compra1 </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s-MX" altLang="es-MX" sz="1200" i="0" u="none" strike="noStrike" cap="none" normalizeH="0" baseline="0" dirty="0">
                <a:ln>
                  <a:noFill/>
                </a:ln>
                <a:solidFill>
                  <a:srgbClr val="660066"/>
                </a:solidFill>
                <a:effectLst/>
                <a:latin typeface="Courier New" panose="02070309020205020404" pitchFamily="49" charset="0"/>
                <a:cs typeface="Courier New" panose="02070309020205020404" pitchFamily="49" charset="0"/>
              </a:rPr>
              <a:t>Factura</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6666"/>
                </a:solidFill>
                <a:effectLst/>
                <a:latin typeface="Courier New" panose="02070309020205020404" pitchFamily="49" charset="0"/>
                <a:cs typeface="Courier New" panose="02070309020205020404" pitchFamily="49" charset="0"/>
              </a:rPr>
              <a:t>12</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s-MX" altLang="es-MX" sz="1200" i="0" u="none" strike="noStrike" cap="none" normalizeH="0" baseline="0" dirty="0">
                <a:ln>
                  <a:noFill/>
                </a:ln>
                <a:solidFill>
                  <a:srgbClr val="006666"/>
                </a:solidFill>
                <a:effectLst/>
                <a:latin typeface="Courier New" panose="02070309020205020404" pitchFamily="49" charset="0"/>
                <a:cs typeface="Courier New" panose="02070309020205020404" pitchFamily="49" charset="0"/>
              </a:rPr>
              <a:t>110</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20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print</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compra1</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unidad</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20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print</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compra1</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precio</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200" i="0" u="none" strike="noStrike" cap="none" normalizeH="0" baseline="0" dirty="0">
                <a:ln>
                  <a:noFill/>
                </a:ln>
                <a:solidFill>
                  <a:srgbClr val="000088"/>
                </a:solidFill>
                <a:effectLst/>
                <a:latin typeface="Courier New" panose="02070309020205020404" pitchFamily="49" charset="0"/>
                <a:cs typeface="Courier New" panose="02070309020205020404" pitchFamily="49" charset="0"/>
              </a:rPr>
              <a:t>print</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compra1</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a_pagar</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r>
              <a:rPr kumimoji="0" lang="es-MX" altLang="es-MX" sz="1200" i="0" u="none" strike="noStrike" cap="none" normalizeH="0" baseline="0" dirty="0">
                <a:ln>
                  <a:noFill/>
                </a:ln>
                <a:solidFill>
                  <a:srgbClr val="008800"/>
                </a:solidFill>
                <a:effectLst/>
                <a:latin typeface="Courier New" panose="02070309020205020404" pitchFamily="49" charset="0"/>
                <a:cs typeface="Courier New" panose="02070309020205020404" pitchFamily="49" charset="0"/>
              </a:rPr>
              <a:t>"euros"</a:t>
            </a:r>
            <a:r>
              <a:rPr kumimoji="0" lang="es-MX" altLang="es-MX" sz="1200" i="0" u="none" strike="noStrike" cap="none" normalizeH="0" baseline="0" dirty="0">
                <a:ln>
                  <a:noFill/>
                </a:ln>
                <a:solidFill>
                  <a:srgbClr val="666600"/>
                </a:solidFill>
                <a:effectLs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s-MX" altLang="es-MX" sz="1200" i="0" u="none" strike="noStrike" cap="none" normalizeH="0" baseline="0" dirty="0">
                <a:ln>
                  <a:noFill/>
                </a:ln>
                <a:solidFill>
                  <a:srgbClr val="000088"/>
                </a:solidFill>
                <a:effectLst/>
                <a:highlight>
                  <a:srgbClr val="FFFF00"/>
                </a:highlight>
                <a:latin typeface="Courier New" panose="02070309020205020404" pitchFamily="49" charset="0"/>
                <a:cs typeface="Courier New" panose="02070309020205020404" pitchFamily="49" charset="0"/>
              </a:rPr>
              <a:t>print</a:t>
            </a:r>
            <a:r>
              <a:rPr kumimoji="0" lang="es-MX" altLang="es-MX" sz="1200" i="0" u="none" strike="noStrike" cap="none" normalizeH="0" baseline="0" dirty="0">
                <a:ln>
                  <a:noFill/>
                </a:ln>
                <a:solidFill>
                  <a:srgbClr val="666600"/>
                </a:solidFill>
                <a:effectLst/>
                <a:highlight>
                  <a:srgbClr val="FFFF00"/>
                </a:highligh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highlight>
                  <a:srgbClr val="FFFF00"/>
                </a:highlight>
                <a:latin typeface="Courier New" panose="02070309020205020404" pitchFamily="49" charset="0"/>
                <a:cs typeface="Courier New" panose="02070309020205020404" pitchFamily="49" charset="0"/>
              </a:rPr>
              <a:t>compra1</a:t>
            </a:r>
            <a:r>
              <a:rPr kumimoji="0" lang="es-MX" altLang="es-MX" sz="1200" i="0" u="none" strike="noStrike" cap="none" normalizeH="0" baseline="0" dirty="0">
                <a:ln>
                  <a:noFill/>
                </a:ln>
                <a:solidFill>
                  <a:srgbClr val="666600"/>
                </a:solidFill>
                <a:effectLst/>
                <a:highlight>
                  <a:srgbClr val="FFFF00"/>
                </a:highligh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660066"/>
                </a:solidFill>
                <a:effectLst/>
                <a:highlight>
                  <a:srgbClr val="FFFF00"/>
                </a:highlight>
                <a:latin typeface="Courier New" panose="02070309020205020404" pitchFamily="49" charset="0"/>
                <a:cs typeface="Courier New" panose="02070309020205020404" pitchFamily="49" charset="0"/>
              </a:rPr>
              <a:t>_Factura__tasa</a:t>
            </a:r>
            <a:r>
              <a:rPr kumimoji="0" lang="es-MX" altLang="es-MX" sz="1200" i="0" u="none" strike="noStrike" cap="none" normalizeH="0" baseline="0" dirty="0">
                <a:ln>
                  <a:noFill/>
                </a:ln>
                <a:solidFill>
                  <a:srgbClr val="666600"/>
                </a:solidFill>
                <a:effectLst/>
                <a:highlight>
                  <a:srgbClr val="FFFF00"/>
                </a:highlight>
                <a:latin typeface="Courier New" panose="02070309020205020404" pitchFamily="49" charset="0"/>
                <a:cs typeface="Courier New" panose="02070309020205020404" pitchFamily="49" charset="0"/>
              </a:rPr>
              <a:t>)</a:t>
            </a:r>
            <a:r>
              <a:rPr kumimoji="0" lang="es-MX" altLang="es-MX" sz="1200" i="0" u="none" strike="noStrike" cap="none" normalizeH="0" baseline="0" dirty="0">
                <a:ln>
                  <a:noFill/>
                </a:ln>
                <a:solidFill>
                  <a:srgbClr val="000000"/>
                </a:solidFill>
                <a:effectLst/>
                <a:highlight>
                  <a:srgbClr val="FFFF00"/>
                </a:highlight>
                <a:latin typeface="Courier New" panose="02070309020205020404" pitchFamily="49" charset="0"/>
                <a:cs typeface="Courier New" panose="02070309020205020404" pitchFamily="49" charset="0"/>
              </a:rPr>
              <a:t> </a:t>
            </a:r>
            <a:r>
              <a:rPr kumimoji="0" lang="es-MX" altLang="es-MX" sz="1200" i="0" u="none" strike="noStrike" cap="none" normalizeH="0" baseline="0" dirty="0">
                <a:ln>
                  <a:noFill/>
                </a:ln>
                <a:solidFill>
                  <a:srgbClr val="880000"/>
                </a:solidFill>
                <a:effectLst/>
                <a:highlight>
                  <a:srgbClr val="FFFF00"/>
                </a:highlight>
                <a:latin typeface="Courier New" panose="02070309020205020404" pitchFamily="49" charset="0"/>
                <a:cs typeface="Courier New" panose="02070309020205020404" pitchFamily="49" charset="0"/>
              </a:rPr>
              <a:t># 19</a:t>
            </a:r>
            <a:endParaRPr kumimoji="0" lang="es-MX" altLang="es-MX" sz="1200" i="0" u="none" strike="noStrike" cap="none" normalizeH="0" baseline="0" dirty="0">
              <a:ln>
                <a:noFill/>
              </a:ln>
              <a:solidFill>
                <a:srgbClr val="000000"/>
              </a:solidFill>
              <a:effectLst/>
              <a:highlight>
                <a:srgbClr val="FFFF00"/>
              </a:highlight>
              <a:latin typeface="Courier New" panose="02070309020205020404" pitchFamily="49" charset="0"/>
              <a:cs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900" b="0" i="0" u="none" strike="noStrike" cap="none" normalizeH="0" baseline="0" dirty="0">
              <a:ln>
                <a:noFill/>
              </a:ln>
              <a:solidFill>
                <a:srgbClr val="000000"/>
              </a:solidFill>
              <a:effectLst/>
              <a:latin typeface="Arial Unicode MS"/>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MX" altLang="es-MX"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787118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0" y="-27383"/>
            <a:ext cx="9144000" cy="100811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sz="3200" b="1" dirty="0">
                <a:solidFill>
                  <a:schemeClr val="accent4">
                    <a:lumMod val="50000"/>
                  </a:schemeClr>
                </a:solidFill>
                <a:effectLst>
                  <a:outerShdw blurRad="38100" dist="38100" dir="2700000" algn="tl">
                    <a:srgbClr val="C0C0C0"/>
                  </a:outerShdw>
                </a:effectLst>
                <a:latin typeface="Dom Casual" charset="0"/>
              </a:rPr>
              <a:t>Métodos get, set y del</a:t>
            </a:r>
          </a:p>
        </p:txBody>
      </p:sp>
      <p:sp>
        <p:nvSpPr>
          <p:cNvPr id="10" name="CuadroTexto 9">
            <a:extLst>
              <a:ext uri="{FF2B5EF4-FFF2-40B4-BE49-F238E27FC236}">
                <a16:creationId xmlns:a16="http://schemas.microsoft.com/office/drawing/2014/main" id="{B73C42C7-85D9-4D9B-B558-211E4812A4BA}"/>
              </a:ext>
            </a:extLst>
          </p:cNvPr>
          <p:cNvSpPr txBox="1"/>
          <p:nvPr/>
        </p:nvSpPr>
        <p:spPr>
          <a:xfrm>
            <a:off x="467544" y="1071605"/>
            <a:ext cx="8208912" cy="707501"/>
          </a:xfrm>
          <a:prstGeom prst="rect">
            <a:avLst/>
          </a:prstGeom>
          <a:noFill/>
        </p:spPr>
        <p:txBody>
          <a:bodyPr wrap="square" rtlCol="0">
            <a:spAutoFit/>
          </a:bodyPr>
          <a:lstStyle/>
          <a:p>
            <a:pPr algn="just">
              <a:lnSpc>
                <a:spcPts val="2500"/>
              </a:lnSpc>
            </a:pPr>
            <a:r>
              <a:rPr lang="es-ES" sz="1600" dirty="0">
                <a:solidFill>
                  <a:schemeClr val="tx1">
                    <a:lumMod val="95000"/>
                    <a:lumOff val="5000"/>
                  </a:schemeClr>
                </a:solidFill>
              </a:rPr>
              <a:t>Cuando se trabajan con clases es recomendable crear atributos ocultos y utilizar métodos específicos para acceder a los mismos para establecer, obtener o borrar la información:</a:t>
            </a:r>
            <a:endParaRPr lang="es-ES" sz="1600" b="1" dirty="0">
              <a:solidFill>
                <a:schemeClr val="accent6">
                  <a:lumMod val="75000"/>
                </a:schemeClr>
              </a:solidFill>
            </a:endParaRPr>
          </a:p>
        </p:txBody>
      </p:sp>
      <p:pic>
        <p:nvPicPr>
          <p:cNvPr id="3" name="Imagen 2">
            <a:extLst>
              <a:ext uri="{FF2B5EF4-FFF2-40B4-BE49-F238E27FC236}">
                <a16:creationId xmlns:a16="http://schemas.microsoft.com/office/drawing/2014/main" id="{66F3A83B-2FA4-4582-BCE0-C9174424F60B}"/>
              </a:ext>
            </a:extLst>
          </p:cNvPr>
          <p:cNvPicPr>
            <a:picLocks noChangeAspect="1"/>
          </p:cNvPicPr>
          <p:nvPr/>
        </p:nvPicPr>
        <p:blipFill>
          <a:blip r:embed="rId2"/>
          <a:stretch>
            <a:fillRect/>
          </a:stretch>
        </p:blipFill>
        <p:spPr>
          <a:xfrm>
            <a:off x="611560" y="1970545"/>
            <a:ext cx="3586201" cy="4293096"/>
          </a:xfrm>
          <a:prstGeom prst="rect">
            <a:avLst/>
          </a:prstGeom>
        </p:spPr>
      </p:pic>
    </p:spTree>
    <p:extLst>
      <p:ext uri="{BB962C8B-B14F-4D97-AF65-F5344CB8AC3E}">
        <p14:creationId xmlns:p14="http://schemas.microsoft.com/office/powerpoint/2010/main" val="292442600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0" y="-27383"/>
            <a:ext cx="9144000" cy="100811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sz="3200" b="1" dirty="0">
                <a:solidFill>
                  <a:schemeClr val="accent4">
                    <a:lumMod val="50000"/>
                  </a:schemeClr>
                </a:solidFill>
                <a:effectLst>
                  <a:outerShdw blurRad="38100" dist="38100" dir="2700000" algn="tl">
                    <a:srgbClr val="C0C0C0"/>
                  </a:outerShdw>
                </a:effectLst>
                <a:latin typeface="Dom Casual" charset="0"/>
              </a:rPr>
              <a:t>Polimorfismo</a:t>
            </a:r>
          </a:p>
        </p:txBody>
      </p:sp>
      <p:sp>
        <p:nvSpPr>
          <p:cNvPr id="9" name="CuadroTexto 8">
            <a:extLst>
              <a:ext uri="{FF2B5EF4-FFF2-40B4-BE49-F238E27FC236}">
                <a16:creationId xmlns:a16="http://schemas.microsoft.com/office/drawing/2014/main" id="{1F896577-4B60-4BA6-A121-97638A434181}"/>
              </a:ext>
            </a:extLst>
          </p:cNvPr>
          <p:cNvSpPr txBox="1"/>
          <p:nvPr/>
        </p:nvSpPr>
        <p:spPr>
          <a:xfrm>
            <a:off x="755576" y="889323"/>
            <a:ext cx="7920880" cy="707501"/>
          </a:xfrm>
          <a:prstGeom prst="rect">
            <a:avLst/>
          </a:prstGeom>
          <a:noFill/>
        </p:spPr>
        <p:txBody>
          <a:bodyPr wrap="square" rtlCol="0">
            <a:spAutoFit/>
          </a:bodyPr>
          <a:lstStyle/>
          <a:p>
            <a:pPr algn="ctr">
              <a:lnSpc>
                <a:spcPts val="2500"/>
              </a:lnSpc>
            </a:pPr>
            <a:r>
              <a:rPr lang="es-ES" sz="1600" b="1" dirty="0">
                <a:solidFill>
                  <a:schemeClr val="accent6">
                    <a:lumMod val="75000"/>
                  </a:schemeClr>
                </a:solidFill>
              </a:rPr>
              <a:t>Es la capacidad de una entidad de referenciar en tiempo de ejecución a instancias de diferentes clases. Consiste en diseñar objetos para compartir comportamientos.</a:t>
            </a:r>
          </a:p>
        </p:txBody>
      </p:sp>
      <p:sp>
        <p:nvSpPr>
          <p:cNvPr id="10" name="CuadroTexto 9">
            <a:extLst>
              <a:ext uri="{FF2B5EF4-FFF2-40B4-BE49-F238E27FC236}">
                <a16:creationId xmlns:a16="http://schemas.microsoft.com/office/drawing/2014/main" id="{B73C42C7-85D9-4D9B-B558-211E4812A4BA}"/>
              </a:ext>
            </a:extLst>
          </p:cNvPr>
          <p:cNvSpPr txBox="1"/>
          <p:nvPr/>
        </p:nvSpPr>
        <p:spPr>
          <a:xfrm>
            <a:off x="438616" y="1919179"/>
            <a:ext cx="3280792" cy="1576009"/>
          </a:xfrm>
          <a:prstGeom prst="rect">
            <a:avLst/>
          </a:prstGeom>
          <a:noFill/>
        </p:spPr>
        <p:txBody>
          <a:bodyPr wrap="square" rtlCol="0">
            <a:spAutoFit/>
          </a:bodyPr>
          <a:lstStyle/>
          <a:p>
            <a:pPr algn="just">
              <a:lnSpc>
                <a:spcPts val="2500"/>
              </a:lnSpc>
              <a:spcAft>
                <a:spcPts val="1200"/>
              </a:spcAft>
            </a:pPr>
            <a:r>
              <a:rPr lang="es-ES" sz="1600" b="1" dirty="0">
                <a:solidFill>
                  <a:schemeClr val="tx1">
                    <a:lumMod val="95000"/>
                    <a:lumOff val="5000"/>
                  </a:schemeClr>
                </a:solidFill>
              </a:rPr>
              <a:t>Ejemplo: </a:t>
            </a:r>
          </a:p>
          <a:p>
            <a:pPr marL="285750" indent="-285750">
              <a:lnSpc>
                <a:spcPts val="2000"/>
              </a:lnSpc>
              <a:buFont typeface="Arial" panose="020B0604020202020204" pitchFamily="34" charset="0"/>
              <a:buChar char="•"/>
            </a:pPr>
            <a:r>
              <a:rPr lang="es-ES" sz="1400" dirty="0">
                <a:solidFill>
                  <a:schemeClr val="tx1">
                    <a:lumMod val="95000"/>
                    <a:lumOff val="5000"/>
                  </a:schemeClr>
                </a:solidFill>
              </a:rPr>
              <a:t>Tenemos las siguientes clases que representan animales.</a:t>
            </a:r>
          </a:p>
          <a:p>
            <a:pPr marL="285750" indent="-285750">
              <a:lnSpc>
                <a:spcPts val="2000"/>
              </a:lnSpc>
              <a:buFont typeface="Arial" panose="020B0604020202020204" pitchFamily="34" charset="0"/>
              <a:buChar char="•"/>
            </a:pPr>
            <a:r>
              <a:rPr lang="es-ES" sz="1400" dirty="0">
                <a:solidFill>
                  <a:schemeClr val="tx1">
                    <a:lumMod val="95000"/>
                    <a:lumOff val="5000"/>
                  </a:schemeClr>
                </a:solidFill>
              </a:rPr>
              <a:t>Las tres clases implementan un método llamado </a:t>
            </a:r>
            <a:r>
              <a:rPr lang="es-ES" sz="1400" b="1" dirty="0">
                <a:solidFill>
                  <a:srgbClr val="0070C0"/>
                </a:solidFill>
              </a:rPr>
              <a:t>sonido()</a:t>
            </a:r>
            <a:r>
              <a:rPr lang="es-ES" sz="1400" dirty="0">
                <a:solidFill>
                  <a:schemeClr val="tx1">
                    <a:lumMod val="95000"/>
                    <a:lumOff val="5000"/>
                  </a:schemeClr>
                </a:solidFill>
              </a:rPr>
              <a:t>. </a:t>
            </a:r>
          </a:p>
        </p:txBody>
      </p:sp>
      <p:pic>
        <p:nvPicPr>
          <p:cNvPr id="3" name="Imagen 2">
            <a:extLst>
              <a:ext uri="{FF2B5EF4-FFF2-40B4-BE49-F238E27FC236}">
                <a16:creationId xmlns:a16="http://schemas.microsoft.com/office/drawing/2014/main" id="{486D1D16-E57B-4F1B-B790-CA375FEBEAFB}"/>
              </a:ext>
            </a:extLst>
          </p:cNvPr>
          <p:cNvPicPr>
            <a:picLocks noChangeAspect="1"/>
          </p:cNvPicPr>
          <p:nvPr/>
        </p:nvPicPr>
        <p:blipFill>
          <a:blip r:embed="rId2"/>
          <a:stretch>
            <a:fillRect/>
          </a:stretch>
        </p:blipFill>
        <p:spPr>
          <a:xfrm>
            <a:off x="4572000" y="1772816"/>
            <a:ext cx="3056253" cy="2292190"/>
          </a:xfrm>
          <a:prstGeom prst="rect">
            <a:avLst/>
          </a:prstGeom>
        </p:spPr>
      </p:pic>
      <p:pic>
        <p:nvPicPr>
          <p:cNvPr id="7" name="Imagen 6">
            <a:extLst>
              <a:ext uri="{FF2B5EF4-FFF2-40B4-BE49-F238E27FC236}">
                <a16:creationId xmlns:a16="http://schemas.microsoft.com/office/drawing/2014/main" id="{F9139C59-F50B-4CB1-A540-5FD5197629CA}"/>
              </a:ext>
            </a:extLst>
          </p:cNvPr>
          <p:cNvPicPr>
            <a:picLocks noChangeAspect="1"/>
          </p:cNvPicPr>
          <p:nvPr/>
        </p:nvPicPr>
        <p:blipFill>
          <a:blip r:embed="rId3"/>
          <a:stretch>
            <a:fillRect/>
          </a:stretch>
        </p:blipFill>
        <p:spPr>
          <a:xfrm>
            <a:off x="4572000" y="4353038"/>
            <a:ext cx="2838602" cy="659118"/>
          </a:xfrm>
          <a:prstGeom prst="rect">
            <a:avLst/>
          </a:prstGeom>
        </p:spPr>
      </p:pic>
      <p:pic>
        <p:nvPicPr>
          <p:cNvPr id="11" name="Imagen 10">
            <a:extLst>
              <a:ext uri="{FF2B5EF4-FFF2-40B4-BE49-F238E27FC236}">
                <a16:creationId xmlns:a16="http://schemas.microsoft.com/office/drawing/2014/main" id="{C927879C-ABF2-4821-9639-AEA2AD616521}"/>
              </a:ext>
            </a:extLst>
          </p:cNvPr>
          <p:cNvPicPr>
            <a:picLocks noChangeAspect="1"/>
          </p:cNvPicPr>
          <p:nvPr/>
        </p:nvPicPr>
        <p:blipFill>
          <a:blip r:embed="rId4"/>
          <a:stretch>
            <a:fillRect/>
          </a:stretch>
        </p:blipFill>
        <p:spPr>
          <a:xfrm>
            <a:off x="4572000" y="5145126"/>
            <a:ext cx="4248472" cy="1302970"/>
          </a:xfrm>
          <a:prstGeom prst="rect">
            <a:avLst/>
          </a:prstGeom>
        </p:spPr>
      </p:pic>
      <p:sp>
        <p:nvSpPr>
          <p:cNvPr id="13" name="CuadroTexto 12">
            <a:extLst>
              <a:ext uri="{FF2B5EF4-FFF2-40B4-BE49-F238E27FC236}">
                <a16:creationId xmlns:a16="http://schemas.microsoft.com/office/drawing/2014/main" id="{178E3EEB-33DB-41E9-8642-9314B5A40B37}"/>
              </a:ext>
            </a:extLst>
          </p:cNvPr>
          <p:cNvSpPr txBox="1"/>
          <p:nvPr/>
        </p:nvSpPr>
        <p:spPr>
          <a:xfrm>
            <a:off x="438616" y="4065006"/>
            <a:ext cx="3773344" cy="2383922"/>
          </a:xfrm>
          <a:prstGeom prst="rect">
            <a:avLst/>
          </a:prstGeom>
          <a:noFill/>
        </p:spPr>
        <p:txBody>
          <a:bodyPr wrap="square" rtlCol="0">
            <a:spAutoFit/>
          </a:bodyPr>
          <a:lstStyle/>
          <a:p>
            <a:pPr marL="285750" indent="-285750">
              <a:lnSpc>
                <a:spcPts val="2000"/>
              </a:lnSpc>
              <a:buFont typeface="Arial" panose="020B0604020202020204" pitchFamily="34" charset="0"/>
              <a:buChar char="•"/>
            </a:pPr>
            <a:r>
              <a:rPr lang="es-ES" sz="1400" dirty="0">
                <a:solidFill>
                  <a:schemeClr val="tx1">
                    <a:lumMod val="95000"/>
                    <a:lumOff val="5000"/>
                  </a:schemeClr>
                </a:solidFill>
              </a:rPr>
              <a:t>En él script se ha definido una función llamada </a:t>
            </a:r>
            <a:r>
              <a:rPr lang="es-ES" sz="1400" b="1" dirty="0">
                <a:solidFill>
                  <a:srgbClr val="0070C0"/>
                </a:solidFill>
              </a:rPr>
              <a:t>a_cantar()</a:t>
            </a:r>
            <a:r>
              <a:rPr lang="es-ES" sz="1400" dirty="0">
                <a:solidFill>
                  <a:schemeClr val="tx1">
                    <a:lumMod val="95000"/>
                    <a:lumOff val="5000"/>
                  </a:schemeClr>
                </a:solidFill>
              </a:rPr>
              <a:t>. La variable </a:t>
            </a:r>
            <a:r>
              <a:rPr lang="es-ES" sz="1400" b="1" dirty="0">
                <a:solidFill>
                  <a:schemeClr val="accent6">
                    <a:lumMod val="75000"/>
                  </a:schemeClr>
                </a:solidFill>
              </a:rPr>
              <a:t>animal</a:t>
            </a:r>
            <a:r>
              <a:rPr lang="es-ES" sz="1400" b="1" dirty="0">
                <a:solidFill>
                  <a:schemeClr val="tx1">
                    <a:lumMod val="95000"/>
                    <a:lumOff val="5000"/>
                  </a:schemeClr>
                </a:solidFill>
              </a:rPr>
              <a:t> </a:t>
            </a:r>
            <a:r>
              <a:rPr lang="es-ES" sz="1400" dirty="0">
                <a:solidFill>
                  <a:schemeClr val="tx1">
                    <a:lumMod val="95000"/>
                    <a:lumOff val="5000"/>
                  </a:schemeClr>
                </a:solidFill>
              </a:rPr>
              <a:t>que se crea dentro del ciclo for de la función es </a:t>
            </a:r>
            <a:r>
              <a:rPr lang="es-ES" sz="1400" b="1" dirty="0">
                <a:solidFill>
                  <a:schemeClr val="accent6">
                    <a:lumMod val="75000"/>
                  </a:schemeClr>
                </a:solidFill>
              </a:rPr>
              <a:t>polimórfica</a:t>
            </a:r>
            <a:r>
              <a:rPr lang="es-ES" sz="1400" dirty="0">
                <a:solidFill>
                  <a:schemeClr val="tx1">
                    <a:lumMod val="95000"/>
                    <a:lumOff val="5000"/>
                  </a:schemeClr>
                </a:solidFill>
              </a:rPr>
              <a:t>, ya que en tiempo de ejecución hará referencia a objetos de las clases </a:t>
            </a:r>
            <a:r>
              <a:rPr lang="es-ES" sz="1400" b="1" dirty="0">
                <a:solidFill>
                  <a:schemeClr val="tx1">
                    <a:lumMod val="95000"/>
                    <a:lumOff val="5000"/>
                  </a:schemeClr>
                </a:solidFill>
              </a:rPr>
              <a:t>Perro</a:t>
            </a:r>
            <a:r>
              <a:rPr lang="es-ES" sz="1400" dirty="0">
                <a:solidFill>
                  <a:schemeClr val="tx1">
                    <a:lumMod val="95000"/>
                    <a:lumOff val="5000"/>
                  </a:schemeClr>
                </a:solidFill>
              </a:rPr>
              <a:t>, </a:t>
            </a:r>
            <a:r>
              <a:rPr lang="es-ES" sz="1400" b="1" dirty="0">
                <a:solidFill>
                  <a:schemeClr val="tx1">
                    <a:lumMod val="95000"/>
                    <a:lumOff val="5000"/>
                  </a:schemeClr>
                </a:solidFill>
              </a:rPr>
              <a:t>Gato</a:t>
            </a:r>
            <a:r>
              <a:rPr lang="es-ES" sz="1400" dirty="0">
                <a:solidFill>
                  <a:schemeClr val="tx1">
                    <a:lumMod val="95000"/>
                    <a:lumOff val="5000"/>
                  </a:schemeClr>
                </a:solidFill>
              </a:rPr>
              <a:t> y </a:t>
            </a:r>
            <a:r>
              <a:rPr lang="es-ES" sz="1400" b="1" dirty="0">
                <a:solidFill>
                  <a:schemeClr val="tx1">
                    <a:lumMod val="95000"/>
                    <a:lumOff val="5000"/>
                  </a:schemeClr>
                </a:solidFill>
              </a:rPr>
              <a:t>Vaca</a:t>
            </a:r>
            <a:r>
              <a:rPr lang="es-ES" sz="1400" dirty="0">
                <a:solidFill>
                  <a:schemeClr val="tx1">
                    <a:lumMod val="95000"/>
                    <a:lumOff val="5000"/>
                  </a:schemeClr>
                </a:solidFill>
              </a:rPr>
              <a:t>. Cuando se invoque al método </a:t>
            </a:r>
            <a:r>
              <a:rPr lang="es-ES" sz="1400" b="1" dirty="0">
                <a:solidFill>
                  <a:srgbClr val="0070C0"/>
                </a:solidFill>
              </a:rPr>
              <a:t>sonido()</a:t>
            </a:r>
            <a:r>
              <a:rPr lang="es-ES" sz="1400" dirty="0">
                <a:solidFill>
                  <a:schemeClr val="tx1">
                    <a:lumMod val="95000"/>
                    <a:lumOff val="5000"/>
                  </a:schemeClr>
                </a:solidFill>
              </a:rPr>
              <a:t>, se llamará al método correspondiente de la clase a la que pertenezca cada uno de los animales.</a:t>
            </a:r>
          </a:p>
        </p:txBody>
      </p:sp>
      <p:sp>
        <p:nvSpPr>
          <p:cNvPr id="14" name="Rectángulo 13">
            <a:extLst>
              <a:ext uri="{FF2B5EF4-FFF2-40B4-BE49-F238E27FC236}">
                <a16:creationId xmlns:a16="http://schemas.microsoft.com/office/drawing/2014/main" id="{CFA7A1B3-21C8-44B2-97E3-BC2301DCC86E}"/>
              </a:ext>
            </a:extLst>
          </p:cNvPr>
          <p:cNvSpPr/>
          <p:nvPr/>
        </p:nvSpPr>
        <p:spPr>
          <a:xfrm>
            <a:off x="5351605" y="4749082"/>
            <a:ext cx="1740675" cy="26307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dirty="0"/>
          </a:p>
        </p:txBody>
      </p:sp>
    </p:spTree>
    <p:extLst>
      <p:ext uri="{BB962C8B-B14F-4D97-AF65-F5344CB8AC3E}">
        <p14:creationId xmlns:p14="http://schemas.microsoft.com/office/powerpoint/2010/main" val="274384660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CE40F4F-E91D-42FD-B661-EAA8BC18ABC8}"/>
              </a:ext>
            </a:extLst>
          </p:cNvPr>
          <p:cNvSpPr txBox="1">
            <a:spLocks noChangeArrowheads="1"/>
          </p:cNvSpPr>
          <p:nvPr/>
        </p:nvSpPr>
        <p:spPr>
          <a:xfrm>
            <a:off x="0" y="-27383"/>
            <a:ext cx="9144000" cy="100811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sz="3200" b="1" dirty="0">
                <a:solidFill>
                  <a:schemeClr val="accent4">
                    <a:lumMod val="50000"/>
                  </a:schemeClr>
                </a:solidFill>
                <a:effectLst>
                  <a:outerShdw blurRad="38100" dist="38100" dir="2700000" algn="tl">
                    <a:srgbClr val="C0C0C0"/>
                  </a:outerShdw>
                </a:effectLst>
                <a:latin typeface="Dom Casual" charset="0"/>
              </a:rPr>
              <a:t>Polimorfismo</a:t>
            </a:r>
          </a:p>
        </p:txBody>
      </p:sp>
      <p:sp>
        <p:nvSpPr>
          <p:cNvPr id="9" name="CuadroTexto 8">
            <a:extLst>
              <a:ext uri="{FF2B5EF4-FFF2-40B4-BE49-F238E27FC236}">
                <a16:creationId xmlns:a16="http://schemas.microsoft.com/office/drawing/2014/main" id="{1F896577-4B60-4BA6-A121-97638A434181}"/>
              </a:ext>
            </a:extLst>
          </p:cNvPr>
          <p:cNvSpPr txBox="1"/>
          <p:nvPr/>
        </p:nvSpPr>
        <p:spPr>
          <a:xfrm>
            <a:off x="683568" y="862722"/>
            <a:ext cx="7920880" cy="1028102"/>
          </a:xfrm>
          <a:prstGeom prst="rect">
            <a:avLst/>
          </a:prstGeom>
          <a:noFill/>
        </p:spPr>
        <p:txBody>
          <a:bodyPr wrap="square" rtlCol="0">
            <a:spAutoFit/>
          </a:bodyPr>
          <a:lstStyle/>
          <a:p>
            <a:pPr algn="ctr">
              <a:lnSpc>
                <a:spcPts val="2500"/>
              </a:lnSpc>
            </a:pPr>
            <a:r>
              <a:rPr lang="es-ES" sz="1600" b="1" dirty="0">
                <a:solidFill>
                  <a:schemeClr val="accent6">
                    <a:lumMod val="75000"/>
                  </a:schemeClr>
                </a:solidFill>
              </a:rPr>
              <a:t>Significa que objetos de diferentes clases pueden ser accedidos utilizando la misma interfaz, mostrando un comportamiento distinto (tomando diferentes formas) según cómo sean accedidos.</a:t>
            </a:r>
          </a:p>
        </p:txBody>
      </p:sp>
      <p:sp>
        <p:nvSpPr>
          <p:cNvPr id="10" name="CuadroTexto 9">
            <a:extLst>
              <a:ext uri="{FF2B5EF4-FFF2-40B4-BE49-F238E27FC236}">
                <a16:creationId xmlns:a16="http://schemas.microsoft.com/office/drawing/2014/main" id="{B73C42C7-85D9-4D9B-B558-211E4812A4BA}"/>
              </a:ext>
            </a:extLst>
          </p:cNvPr>
          <p:cNvSpPr txBox="1"/>
          <p:nvPr/>
        </p:nvSpPr>
        <p:spPr>
          <a:xfrm>
            <a:off x="438616" y="1919179"/>
            <a:ext cx="4277400" cy="1832489"/>
          </a:xfrm>
          <a:prstGeom prst="rect">
            <a:avLst/>
          </a:prstGeom>
          <a:noFill/>
        </p:spPr>
        <p:txBody>
          <a:bodyPr wrap="square" rtlCol="0">
            <a:spAutoFit/>
          </a:bodyPr>
          <a:lstStyle/>
          <a:p>
            <a:pPr algn="just">
              <a:lnSpc>
                <a:spcPts val="2500"/>
              </a:lnSpc>
              <a:spcAft>
                <a:spcPts val="1200"/>
              </a:spcAft>
            </a:pPr>
            <a:r>
              <a:rPr lang="es-ES" sz="1600" b="1" dirty="0">
                <a:solidFill>
                  <a:schemeClr val="tx1">
                    <a:lumMod val="95000"/>
                    <a:lumOff val="5000"/>
                  </a:schemeClr>
                </a:solidFill>
              </a:rPr>
              <a:t>Ejemplo: </a:t>
            </a:r>
          </a:p>
          <a:p>
            <a:pPr marL="285750" indent="-285750">
              <a:lnSpc>
                <a:spcPts val="2000"/>
              </a:lnSpc>
              <a:buFont typeface="Arial" panose="020B0604020202020204" pitchFamily="34" charset="0"/>
              <a:buChar char="•"/>
            </a:pPr>
            <a:r>
              <a:rPr lang="es-ES" sz="1400" dirty="0">
                <a:solidFill>
                  <a:schemeClr val="tx1">
                    <a:lumMod val="95000"/>
                    <a:lumOff val="5000"/>
                  </a:schemeClr>
                </a:solidFill>
              </a:rPr>
              <a:t>Se define la clase </a:t>
            </a:r>
            <a:r>
              <a:rPr lang="es-ES" sz="1400" b="1" dirty="0">
                <a:solidFill>
                  <a:schemeClr val="tx1">
                    <a:lumMod val="95000"/>
                    <a:lumOff val="5000"/>
                  </a:schemeClr>
                </a:solidFill>
              </a:rPr>
              <a:t>Animal</a:t>
            </a:r>
            <a:r>
              <a:rPr lang="es-ES" sz="1400" dirty="0">
                <a:solidFill>
                  <a:schemeClr val="tx1">
                    <a:lumMod val="95000"/>
                    <a:lumOff val="5000"/>
                  </a:schemeClr>
                </a:solidFill>
              </a:rPr>
              <a:t> con un método hablar().</a:t>
            </a:r>
          </a:p>
          <a:p>
            <a:pPr marL="285750" indent="-285750">
              <a:lnSpc>
                <a:spcPts val="2000"/>
              </a:lnSpc>
              <a:buFont typeface="Arial" panose="020B0604020202020204" pitchFamily="34" charset="0"/>
              <a:buChar char="•"/>
            </a:pPr>
            <a:r>
              <a:rPr lang="es-ES" sz="1400" dirty="0">
                <a:solidFill>
                  <a:schemeClr val="tx1">
                    <a:lumMod val="95000"/>
                    <a:lumOff val="5000"/>
                  </a:schemeClr>
                </a:solidFill>
              </a:rPr>
              <a:t>Se definen dos clases: Perro y Gato que heredan de la clase Animal que implementan el método </a:t>
            </a:r>
            <a:r>
              <a:rPr lang="es-ES" sz="1400" b="1" dirty="0">
                <a:solidFill>
                  <a:schemeClr val="tx1">
                    <a:lumMod val="95000"/>
                    <a:lumOff val="5000"/>
                  </a:schemeClr>
                </a:solidFill>
              </a:rPr>
              <a:t>hablar() </a:t>
            </a:r>
            <a:r>
              <a:rPr lang="es-ES" sz="1400" dirty="0">
                <a:solidFill>
                  <a:schemeClr val="tx1">
                    <a:lumMod val="95000"/>
                    <a:lumOff val="5000"/>
                  </a:schemeClr>
                </a:solidFill>
              </a:rPr>
              <a:t>de distinta forma.</a:t>
            </a:r>
          </a:p>
          <a:p>
            <a:pPr marL="285750" indent="-285750">
              <a:lnSpc>
                <a:spcPts val="2000"/>
              </a:lnSpc>
              <a:buFont typeface="Arial" panose="020B0604020202020204" pitchFamily="34" charset="0"/>
              <a:buChar char="•"/>
            </a:pPr>
            <a:endParaRPr lang="es-ES" sz="1400" dirty="0">
              <a:solidFill>
                <a:schemeClr val="tx1">
                  <a:lumMod val="95000"/>
                  <a:lumOff val="5000"/>
                </a:schemeClr>
              </a:solidFill>
            </a:endParaRPr>
          </a:p>
        </p:txBody>
      </p:sp>
      <p:sp>
        <p:nvSpPr>
          <p:cNvPr id="13" name="CuadroTexto 12">
            <a:extLst>
              <a:ext uri="{FF2B5EF4-FFF2-40B4-BE49-F238E27FC236}">
                <a16:creationId xmlns:a16="http://schemas.microsoft.com/office/drawing/2014/main" id="{178E3EEB-33DB-41E9-8642-9314B5A40B37}"/>
              </a:ext>
            </a:extLst>
          </p:cNvPr>
          <p:cNvSpPr txBox="1"/>
          <p:nvPr/>
        </p:nvSpPr>
        <p:spPr>
          <a:xfrm>
            <a:off x="412580" y="3498157"/>
            <a:ext cx="4277399" cy="2896883"/>
          </a:xfrm>
          <a:prstGeom prst="rect">
            <a:avLst/>
          </a:prstGeom>
          <a:noFill/>
        </p:spPr>
        <p:txBody>
          <a:bodyPr wrap="square" rtlCol="0">
            <a:spAutoFit/>
          </a:bodyPr>
          <a:lstStyle/>
          <a:p>
            <a:pPr marL="285750" indent="-285750">
              <a:lnSpc>
                <a:spcPts val="2000"/>
              </a:lnSpc>
              <a:buFont typeface="Arial" panose="020B0604020202020204" pitchFamily="34" charset="0"/>
              <a:buChar char="•"/>
            </a:pPr>
            <a:r>
              <a:rPr lang="es-ES" sz="1400" dirty="0">
                <a:solidFill>
                  <a:schemeClr val="tx1">
                    <a:lumMod val="95000"/>
                    <a:lumOff val="5000"/>
                  </a:schemeClr>
                </a:solidFill>
              </a:rPr>
              <a:t>En el script principal, se crea un objeto de cada clase. La variable </a:t>
            </a:r>
            <a:r>
              <a:rPr lang="es-ES" sz="1400" b="1" dirty="0">
                <a:solidFill>
                  <a:schemeClr val="accent6">
                    <a:lumMod val="75000"/>
                  </a:schemeClr>
                </a:solidFill>
              </a:rPr>
              <a:t>animal</a:t>
            </a:r>
            <a:r>
              <a:rPr lang="es-ES" sz="1400" b="1" dirty="0">
                <a:solidFill>
                  <a:schemeClr val="tx1">
                    <a:lumMod val="95000"/>
                    <a:lumOff val="5000"/>
                  </a:schemeClr>
                </a:solidFill>
              </a:rPr>
              <a:t> </a:t>
            </a:r>
            <a:r>
              <a:rPr lang="es-ES" sz="1400" dirty="0">
                <a:solidFill>
                  <a:schemeClr val="tx1">
                    <a:lumMod val="95000"/>
                    <a:lumOff val="5000"/>
                  </a:schemeClr>
                </a:solidFill>
              </a:rPr>
              <a:t>que se crea dentro del ciclo for es </a:t>
            </a:r>
            <a:r>
              <a:rPr lang="es-ES" sz="1400" b="1" dirty="0">
                <a:solidFill>
                  <a:schemeClr val="accent6">
                    <a:lumMod val="75000"/>
                  </a:schemeClr>
                </a:solidFill>
              </a:rPr>
              <a:t>polimórfica</a:t>
            </a:r>
            <a:r>
              <a:rPr lang="es-ES" sz="1400" dirty="0">
                <a:solidFill>
                  <a:schemeClr val="tx1">
                    <a:lumMod val="95000"/>
                    <a:lumOff val="5000"/>
                  </a:schemeClr>
                </a:solidFill>
              </a:rPr>
              <a:t>, ya que en tiempo de ejecución hará referencia a objetos de las clases </a:t>
            </a:r>
            <a:r>
              <a:rPr lang="es-ES" sz="1400" b="1" dirty="0">
                <a:solidFill>
                  <a:schemeClr val="tx1">
                    <a:lumMod val="95000"/>
                    <a:lumOff val="5000"/>
                  </a:schemeClr>
                </a:solidFill>
              </a:rPr>
              <a:t>Perro </a:t>
            </a:r>
            <a:r>
              <a:rPr lang="es-ES" sz="1400" dirty="0">
                <a:solidFill>
                  <a:schemeClr val="tx1">
                    <a:lumMod val="95000"/>
                    <a:lumOff val="5000"/>
                  </a:schemeClr>
                </a:solidFill>
              </a:rPr>
              <a:t>y </a:t>
            </a:r>
            <a:r>
              <a:rPr lang="es-ES" sz="1400" b="1" dirty="0">
                <a:solidFill>
                  <a:schemeClr val="tx1">
                    <a:lumMod val="95000"/>
                    <a:lumOff val="5000"/>
                  </a:schemeClr>
                </a:solidFill>
              </a:rPr>
              <a:t>Gato</a:t>
            </a:r>
            <a:r>
              <a:rPr lang="es-ES" sz="1400" dirty="0">
                <a:solidFill>
                  <a:schemeClr val="tx1">
                    <a:lumMod val="95000"/>
                    <a:lumOff val="5000"/>
                  </a:schemeClr>
                </a:solidFill>
              </a:rPr>
              <a:t>. Cuando se invoque al método </a:t>
            </a:r>
            <a:r>
              <a:rPr lang="es-ES" sz="1400" b="1" dirty="0">
                <a:solidFill>
                  <a:srgbClr val="0070C0"/>
                </a:solidFill>
              </a:rPr>
              <a:t>hablar()</a:t>
            </a:r>
            <a:r>
              <a:rPr lang="es-ES" sz="1400" dirty="0">
                <a:solidFill>
                  <a:schemeClr val="tx1">
                    <a:lumMod val="95000"/>
                    <a:lumOff val="5000"/>
                  </a:schemeClr>
                </a:solidFill>
              </a:rPr>
              <a:t>, se llamará al método correspondiente de la clase a la que pertenezca cada uno de los animales.</a:t>
            </a:r>
          </a:p>
          <a:p>
            <a:pPr marL="285750" indent="-285750">
              <a:lnSpc>
                <a:spcPts val="2000"/>
              </a:lnSpc>
              <a:buFont typeface="Arial" panose="020B0604020202020204" pitchFamily="34" charset="0"/>
              <a:buChar char="•"/>
            </a:pPr>
            <a:r>
              <a:rPr lang="es-ES" sz="1400" dirty="0">
                <a:solidFill>
                  <a:schemeClr val="tx1">
                    <a:lumMod val="95000"/>
                    <a:lumOff val="5000"/>
                  </a:schemeClr>
                </a:solidFill>
              </a:rPr>
              <a:t>La variable animal ha ido tomando las formas de Perro y Gato. </a:t>
            </a:r>
          </a:p>
          <a:p>
            <a:pPr marL="285750" indent="-285750">
              <a:lnSpc>
                <a:spcPts val="2000"/>
              </a:lnSpc>
              <a:buFont typeface="Arial" panose="020B0604020202020204" pitchFamily="34" charset="0"/>
              <a:buChar char="•"/>
            </a:pPr>
            <a:r>
              <a:rPr lang="es-ES" sz="1400" dirty="0">
                <a:solidFill>
                  <a:schemeClr val="tx1">
                    <a:lumMod val="95000"/>
                    <a:lumOff val="5000"/>
                  </a:schemeClr>
                </a:solidFill>
              </a:rPr>
              <a:t>Podemos observar que cada animal se comporta de manera distinta al usar hablar().</a:t>
            </a:r>
          </a:p>
        </p:txBody>
      </p:sp>
      <p:pic>
        <p:nvPicPr>
          <p:cNvPr id="15" name="Imagen 14">
            <a:extLst>
              <a:ext uri="{FF2B5EF4-FFF2-40B4-BE49-F238E27FC236}">
                <a16:creationId xmlns:a16="http://schemas.microsoft.com/office/drawing/2014/main" id="{9EA066D0-9753-4245-8370-0995D13B9E28}"/>
              </a:ext>
            </a:extLst>
          </p:cNvPr>
          <p:cNvPicPr>
            <a:picLocks noChangeAspect="1"/>
          </p:cNvPicPr>
          <p:nvPr/>
        </p:nvPicPr>
        <p:blipFill>
          <a:blip r:embed="rId2"/>
          <a:stretch>
            <a:fillRect/>
          </a:stretch>
        </p:blipFill>
        <p:spPr>
          <a:xfrm>
            <a:off x="5399584" y="1697602"/>
            <a:ext cx="3057329" cy="4536504"/>
          </a:xfrm>
          <a:prstGeom prst="rect">
            <a:avLst/>
          </a:prstGeom>
        </p:spPr>
      </p:pic>
    </p:spTree>
    <p:extLst>
      <p:ext uri="{BB962C8B-B14F-4D97-AF65-F5344CB8AC3E}">
        <p14:creationId xmlns:p14="http://schemas.microsoft.com/office/powerpoint/2010/main" val="8290860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3155" name="Picture 3">
            <a:extLst>
              <a:ext uri="{FF2B5EF4-FFF2-40B4-BE49-F238E27FC236}">
                <a16:creationId xmlns:a16="http://schemas.microsoft.com/office/drawing/2014/main" id="{C6D870C4-8E7A-4D72-B1DC-2B0AC153E9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68066" y="2338643"/>
            <a:ext cx="2790825" cy="346868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2">
            <a:extLst>
              <a:ext uri="{FF2B5EF4-FFF2-40B4-BE49-F238E27FC236}">
                <a16:creationId xmlns:a16="http://schemas.microsoft.com/office/drawing/2014/main" id="{19B9A85B-B92F-4EF2-8B08-2315F98BF3EB}"/>
              </a:ext>
            </a:extLst>
          </p:cNvPr>
          <p:cNvSpPr txBox="1">
            <a:spLocks noChangeArrowheads="1"/>
          </p:cNvSpPr>
          <p:nvPr/>
        </p:nvSpPr>
        <p:spPr>
          <a:xfrm>
            <a:off x="-108521" y="1340768"/>
            <a:ext cx="9144000" cy="100811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s-ES_tradnl" altLang="es-MX" sz="3200" b="1" dirty="0">
                <a:solidFill>
                  <a:schemeClr val="accent4">
                    <a:lumMod val="50000"/>
                  </a:schemeClr>
                </a:solidFill>
                <a:effectLst>
                  <a:outerShdw blurRad="38100" dist="38100" dir="2700000" algn="tl">
                    <a:srgbClr val="C0C0C0"/>
                  </a:outerShdw>
                </a:effectLst>
                <a:latin typeface="Dom Casual" charset="0"/>
              </a:rPr>
              <a:t>¿ Qué aprendí en esta sesión ?</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218931" y="4978146"/>
            <a:ext cx="684276" cy="594360"/>
          </a:xfrm>
          <a:prstGeom prst="rect">
            <a:avLst/>
          </a:prstGeom>
          <a:blipFill>
            <a:blip r:embed="rId2" cstate="print"/>
            <a:stretch>
              <a:fillRect/>
            </a:stretch>
          </a:blipFill>
        </p:spPr>
        <p:txBody>
          <a:bodyPr wrap="square" lIns="0" tIns="0" rIns="0" bIns="0" rtlCol="0">
            <a:noAutofit/>
          </a:bodyPr>
          <a:lstStyle/>
          <a:p>
            <a:endParaRPr dirty="0"/>
          </a:p>
        </p:txBody>
      </p:sp>
      <p:sp>
        <p:nvSpPr>
          <p:cNvPr id="3" name="object 3"/>
          <p:cNvSpPr/>
          <p:nvPr/>
        </p:nvSpPr>
        <p:spPr>
          <a:xfrm>
            <a:off x="315468" y="1035558"/>
            <a:ext cx="1089660" cy="943355"/>
          </a:xfrm>
          <a:prstGeom prst="rect">
            <a:avLst/>
          </a:prstGeom>
          <a:blipFill>
            <a:blip r:embed="rId3" cstate="print"/>
            <a:stretch>
              <a:fillRect/>
            </a:stretch>
          </a:blipFill>
        </p:spPr>
        <p:txBody>
          <a:bodyPr wrap="square" lIns="0" tIns="0" rIns="0" bIns="0" rtlCol="0">
            <a:noAutofit/>
          </a:bodyPr>
          <a:lstStyle/>
          <a:p>
            <a:endParaRPr dirty="0"/>
          </a:p>
        </p:txBody>
      </p:sp>
      <p:sp>
        <p:nvSpPr>
          <p:cNvPr id="4" name="object 4"/>
          <p:cNvSpPr/>
          <p:nvPr/>
        </p:nvSpPr>
        <p:spPr>
          <a:xfrm>
            <a:off x="0" y="1704595"/>
            <a:ext cx="550164" cy="585215"/>
          </a:xfrm>
          <a:custGeom>
            <a:avLst/>
            <a:gdLst/>
            <a:ahLst/>
            <a:cxnLst/>
            <a:rect l="l" t="t" r="r" b="b"/>
            <a:pathLst>
              <a:path w="550164" h="585215">
                <a:moveTo>
                  <a:pt x="0" y="507832"/>
                </a:moveTo>
                <a:lnTo>
                  <a:pt x="44383" y="585215"/>
                </a:lnTo>
                <a:lnTo>
                  <a:pt x="382333" y="585215"/>
                </a:lnTo>
                <a:lnTo>
                  <a:pt x="550164" y="292607"/>
                </a:lnTo>
                <a:lnTo>
                  <a:pt x="382333" y="0"/>
                </a:lnTo>
                <a:lnTo>
                  <a:pt x="44383" y="0"/>
                </a:lnTo>
                <a:lnTo>
                  <a:pt x="0" y="77383"/>
                </a:lnTo>
              </a:path>
            </a:pathLst>
          </a:custGeom>
          <a:ln w="9144">
            <a:solidFill>
              <a:srgbClr val="18BAD4"/>
            </a:solidFill>
          </a:ln>
        </p:spPr>
        <p:txBody>
          <a:bodyPr wrap="square" lIns="0" tIns="0" rIns="0" bIns="0" rtlCol="0">
            <a:noAutofit/>
          </a:bodyPr>
          <a:lstStyle/>
          <a:p>
            <a:endParaRPr dirty="0"/>
          </a:p>
        </p:txBody>
      </p:sp>
      <p:sp>
        <p:nvSpPr>
          <p:cNvPr id="5" name="object 5"/>
          <p:cNvSpPr/>
          <p:nvPr/>
        </p:nvSpPr>
        <p:spPr>
          <a:xfrm>
            <a:off x="502920" y="2018538"/>
            <a:ext cx="353567" cy="306324"/>
          </a:xfrm>
          <a:custGeom>
            <a:avLst/>
            <a:gdLst/>
            <a:ahLst/>
            <a:cxnLst/>
            <a:rect l="l" t="t" r="r" b="b"/>
            <a:pathLst>
              <a:path w="353568" h="306324">
                <a:moveTo>
                  <a:pt x="265722" y="0"/>
                </a:moveTo>
                <a:lnTo>
                  <a:pt x="87845" y="0"/>
                </a:lnTo>
                <a:lnTo>
                  <a:pt x="0" y="153162"/>
                </a:lnTo>
                <a:lnTo>
                  <a:pt x="87845" y="306324"/>
                </a:lnTo>
                <a:lnTo>
                  <a:pt x="265722" y="306324"/>
                </a:lnTo>
                <a:lnTo>
                  <a:pt x="353567" y="153162"/>
                </a:lnTo>
                <a:lnTo>
                  <a:pt x="265722" y="0"/>
                </a:lnTo>
                <a:close/>
              </a:path>
            </a:pathLst>
          </a:custGeom>
          <a:solidFill>
            <a:srgbClr val="174669"/>
          </a:solidFill>
        </p:spPr>
        <p:txBody>
          <a:bodyPr wrap="square" lIns="0" tIns="0" rIns="0" bIns="0" rtlCol="0">
            <a:noAutofit/>
          </a:bodyPr>
          <a:lstStyle/>
          <a:p>
            <a:endParaRPr dirty="0"/>
          </a:p>
        </p:txBody>
      </p:sp>
      <p:sp>
        <p:nvSpPr>
          <p:cNvPr id="6" name="object 6"/>
          <p:cNvSpPr/>
          <p:nvPr/>
        </p:nvSpPr>
        <p:spPr>
          <a:xfrm>
            <a:off x="1208533" y="857251"/>
            <a:ext cx="673607" cy="452627"/>
          </a:xfrm>
          <a:custGeom>
            <a:avLst/>
            <a:gdLst/>
            <a:ahLst/>
            <a:cxnLst/>
            <a:rect l="l" t="t" r="r" b="b"/>
            <a:pathLst>
              <a:path w="673607" h="452627">
                <a:moveTo>
                  <a:pt x="0" y="160781"/>
                </a:moveTo>
                <a:lnTo>
                  <a:pt x="167386" y="452627"/>
                </a:lnTo>
                <a:lnTo>
                  <a:pt x="506222" y="452627"/>
                </a:lnTo>
                <a:lnTo>
                  <a:pt x="673607" y="160781"/>
                </a:lnTo>
                <a:lnTo>
                  <a:pt x="581393" y="0"/>
                </a:lnTo>
              </a:path>
            </a:pathLst>
          </a:custGeom>
          <a:ln w="76200">
            <a:solidFill>
              <a:srgbClr val="174669"/>
            </a:solidFill>
          </a:ln>
        </p:spPr>
        <p:txBody>
          <a:bodyPr wrap="square" lIns="0" tIns="0" rIns="0" bIns="0" rtlCol="0">
            <a:noAutofit/>
          </a:bodyPr>
          <a:lstStyle/>
          <a:p>
            <a:endParaRPr dirty="0"/>
          </a:p>
        </p:txBody>
      </p:sp>
      <p:sp>
        <p:nvSpPr>
          <p:cNvPr id="7" name="object 7"/>
          <p:cNvSpPr/>
          <p:nvPr/>
        </p:nvSpPr>
        <p:spPr>
          <a:xfrm>
            <a:off x="1208532" y="857251"/>
            <a:ext cx="92214" cy="160781"/>
          </a:xfrm>
          <a:custGeom>
            <a:avLst/>
            <a:gdLst/>
            <a:ahLst/>
            <a:cxnLst/>
            <a:rect l="l" t="t" r="r" b="b"/>
            <a:pathLst>
              <a:path w="92214" h="160781">
                <a:moveTo>
                  <a:pt x="92214" y="0"/>
                </a:moveTo>
                <a:lnTo>
                  <a:pt x="0" y="160781"/>
                </a:lnTo>
              </a:path>
            </a:pathLst>
          </a:custGeom>
          <a:ln w="76199">
            <a:solidFill>
              <a:srgbClr val="174669"/>
            </a:solidFill>
          </a:ln>
        </p:spPr>
        <p:txBody>
          <a:bodyPr wrap="square" lIns="0" tIns="0" rIns="0" bIns="0" rtlCol="0">
            <a:noAutofit/>
          </a:bodyPr>
          <a:lstStyle/>
          <a:p>
            <a:endParaRPr dirty="0"/>
          </a:p>
        </p:txBody>
      </p:sp>
      <p:sp>
        <p:nvSpPr>
          <p:cNvPr id="8" name="object 8"/>
          <p:cNvSpPr/>
          <p:nvPr/>
        </p:nvSpPr>
        <p:spPr>
          <a:xfrm>
            <a:off x="248411" y="907542"/>
            <a:ext cx="294132" cy="254508"/>
          </a:xfrm>
          <a:custGeom>
            <a:avLst/>
            <a:gdLst/>
            <a:ahLst/>
            <a:cxnLst/>
            <a:rect l="l" t="t" r="r" b="b"/>
            <a:pathLst>
              <a:path w="294131" h="254508">
                <a:moveTo>
                  <a:pt x="221145" y="0"/>
                </a:moveTo>
                <a:lnTo>
                  <a:pt x="72986" y="0"/>
                </a:lnTo>
                <a:lnTo>
                  <a:pt x="0" y="127254"/>
                </a:lnTo>
                <a:lnTo>
                  <a:pt x="72986" y="254508"/>
                </a:lnTo>
                <a:lnTo>
                  <a:pt x="221145" y="254508"/>
                </a:lnTo>
                <a:lnTo>
                  <a:pt x="294132" y="127254"/>
                </a:lnTo>
                <a:lnTo>
                  <a:pt x="221145" y="0"/>
                </a:lnTo>
                <a:close/>
              </a:path>
            </a:pathLst>
          </a:custGeom>
          <a:solidFill>
            <a:srgbClr val="00E0C5"/>
          </a:solidFill>
        </p:spPr>
        <p:txBody>
          <a:bodyPr wrap="square" lIns="0" tIns="0" rIns="0" bIns="0" rtlCol="0">
            <a:noAutofit/>
          </a:bodyPr>
          <a:lstStyle/>
          <a:p>
            <a:endParaRPr dirty="0"/>
          </a:p>
        </p:txBody>
      </p:sp>
      <p:sp>
        <p:nvSpPr>
          <p:cNvPr id="9" name="object 9"/>
          <p:cNvSpPr/>
          <p:nvPr/>
        </p:nvSpPr>
        <p:spPr>
          <a:xfrm>
            <a:off x="8763000" y="5578602"/>
            <a:ext cx="381000" cy="234696"/>
          </a:xfrm>
          <a:custGeom>
            <a:avLst/>
            <a:gdLst/>
            <a:ahLst/>
            <a:cxnLst/>
            <a:rect l="l" t="t" r="r" b="b"/>
            <a:pathLst>
              <a:path w="381000" h="234696">
                <a:moveTo>
                  <a:pt x="0" y="0"/>
                </a:moveTo>
                <a:lnTo>
                  <a:pt x="134620" y="234696"/>
                </a:lnTo>
                <a:lnTo>
                  <a:pt x="381000" y="234696"/>
                </a:lnTo>
              </a:path>
            </a:pathLst>
          </a:custGeom>
          <a:ln w="9144">
            <a:solidFill>
              <a:srgbClr val="174669"/>
            </a:solidFill>
          </a:ln>
        </p:spPr>
        <p:txBody>
          <a:bodyPr wrap="square" lIns="0" tIns="0" rIns="0" bIns="0" rtlCol="0">
            <a:noAutofit/>
          </a:bodyPr>
          <a:lstStyle/>
          <a:p>
            <a:endParaRPr dirty="0"/>
          </a:p>
        </p:txBody>
      </p:sp>
      <p:sp>
        <p:nvSpPr>
          <p:cNvPr id="10" name="object 10"/>
          <p:cNvSpPr/>
          <p:nvPr/>
        </p:nvSpPr>
        <p:spPr>
          <a:xfrm>
            <a:off x="8763000" y="5343906"/>
            <a:ext cx="381000" cy="234695"/>
          </a:xfrm>
          <a:custGeom>
            <a:avLst/>
            <a:gdLst/>
            <a:ahLst/>
            <a:cxnLst/>
            <a:rect l="l" t="t" r="r" b="b"/>
            <a:pathLst>
              <a:path w="381000" h="234696">
                <a:moveTo>
                  <a:pt x="381000" y="0"/>
                </a:moveTo>
                <a:lnTo>
                  <a:pt x="134620" y="0"/>
                </a:lnTo>
                <a:lnTo>
                  <a:pt x="0" y="234696"/>
                </a:lnTo>
              </a:path>
            </a:pathLst>
          </a:custGeom>
          <a:ln w="9144">
            <a:solidFill>
              <a:srgbClr val="174669"/>
            </a:solidFill>
          </a:ln>
        </p:spPr>
        <p:txBody>
          <a:bodyPr wrap="square" lIns="0" tIns="0" rIns="0" bIns="0" rtlCol="0">
            <a:noAutofit/>
          </a:bodyPr>
          <a:lstStyle/>
          <a:p>
            <a:endParaRPr dirty="0"/>
          </a:p>
        </p:txBody>
      </p:sp>
      <p:sp>
        <p:nvSpPr>
          <p:cNvPr id="11" name="object 11"/>
          <p:cNvSpPr/>
          <p:nvPr/>
        </p:nvSpPr>
        <p:spPr>
          <a:xfrm>
            <a:off x="8523731" y="5598414"/>
            <a:ext cx="283464" cy="245364"/>
          </a:xfrm>
          <a:custGeom>
            <a:avLst/>
            <a:gdLst/>
            <a:ahLst/>
            <a:cxnLst/>
            <a:rect l="l" t="t" r="r" b="b"/>
            <a:pathLst>
              <a:path w="283464" h="245363">
                <a:moveTo>
                  <a:pt x="213106" y="0"/>
                </a:moveTo>
                <a:lnTo>
                  <a:pt x="70358" y="0"/>
                </a:lnTo>
                <a:lnTo>
                  <a:pt x="0" y="122682"/>
                </a:lnTo>
                <a:lnTo>
                  <a:pt x="70358" y="245364"/>
                </a:lnTo>
                <a:lnTo>
                  <a:pt x="213106" y="245364"/>
                </a:lnTo>
                <a:lnTo>
                  <a:pt x="283464" y="122682"/>
                </a:lnTo>
                <a:lnTo>
                  <a:pt x="213106" y="0"/>
                </a:lnTo>
                <a:close/>
              </a:path>
            </a:pathLst>
          </a:custGeom>
          <a:solidFill>
            <a:srgbClr val="3192E0"/>
          </a:solidFill>
        </p:spPr>
        <p:txBody>
          <a:bodyPr wrap="square" lIns="0" tIns="0" rIns="0" bIns="0" rtlCol="0">
            <a:noAutofit/>
          </a:bodyPr>
          <a:lstStyle/>
          <a:p>
            <a:endParaRPr dirty="0"/>
          </a:p>
        </p:txBody>
      </p:sp>
      <p:sp>
        <p:nvSpPr>
          <p:cNvPr id="12" name="object 12"/>
          <p:cNvSpPr/>
          <p:nvPr/>
        </p:nvSpPr>
        <p:spPr>
          <a:xfrm>
            <a:off x="8322565" y="4485894"/>
            <a:ext cx="542543" cy="469392"/>
          </a:xfrm>
          <a:custGeom>
            <a:avLst/>
            <a:gdLst/>
            <a:ahLst/>
            <a:cxnLst/>
            <a:rect l="l" t="t" r="r" b="b"/>
            <a:pathLst>
              <a:path w="542543" h="469392">
                <a:moveTo>
                  <a:pt x="407924" y="0"/>
                </a:moveTo>
                <a:lnTo>
                  <a:pt x="134619" y="0"/>
                </a:lnTo>
                <a:lnTo>
                  <a:pt x="0" y="234695"/>
                </a:lnTo>
                <a:lnTo>
                  <a:pt x="134619" y="469391"/>
                </a:lnTo>
                <a:lnTo>
                  <a:pt x="407924" y="469391"/>
                </a:lnTo>
                <a:lnTo>
                  <a:pt x="542543" y="234695"/>
                </a:lnTo>
                <a:lnTo>
                  <a:pt x="407924" y="0"/>
                </a:lnTo>
                <a:close/>
              </a:path>
            </a:pathLst>
          </a:custGeom>
          <a:solidFill>
            <a:srgbClr val="174669"/>
          </a:solidFill>
        </p:spPr>
        <p:txBody>
          <a:bodyPr wrap="square" lIns="0" tIns="0" rIns="0" bIns="0" rtlCol="0">
            <a:noAutofit/>
          </a:bodyPr>
          <a:lstStyle/>
          <a:p>
            <a:endParaRPr dirty="0"/>
          </a:p>
        </p:txBody>
      </p:sp>
      <p:sp>
        <p:nvSpPr>
          <p:cNvPr id="13" name="object 13"/>
          <p:cNvSpPr/>
          <p:nvPr/>
        </p:nvSpPr>
        <p:spPr>
          <a:xfrm>
            <a:off x="8763761" y="4867655"/>
            <a:ext cx="237744" cy="205740"/>
          </a:xfrm>
          <a:custGeom>
            <a:avLst/>
            <a:gdLst/>
            <a:ahLst/>
            <a:cxnLst/>
            <a:rect l="l" t="t" r="r" b="b"/>
            <a:pathLst>
              <a:path w="237744" h="205739">
                <a:moveTo>
                  <a:pt x="0" y="102870"/>
                </a:moveTo>
                <a:lnTo>
                  <a:pt x="59055" y="205740"/>
                </a:lnTo>
                <a:lnTo>
                  <a:pt x="178689" y="205740"/>
                </a:lnTo>
                <a:lnTo>
                  <a:pt x="237744" y="102870"/>
                </a:lnTo>
                <a:lnTo>
                  <a:pt x="178689" y="0"/>
                </a:lnTo>
                <a:lnTo>
                  <a:pt x="59055" y="0"/>
                </a:lnTo>
                <a:lnTo>
                  <a:pt x="0" y="102870"/>
                </a:lnTo>
                <a:close/>
              </a:path>
            </a:pathLst>
          </a:custGeom>
          <a:ln w="19811">
            <a:solidFill>
              <a:srgbClr val="00E0C5"/>
            </a:solidFill>
          </a:ln>
        </p:spPr>
        <p:txBody>
          <a:bodyPr wrap="square" lIns="0" tIns="0" rIns="0" bIns="0" rtlCol="0">
            <a:noAutofit/>
          </a:bodyPr>
          <a:lstStyle/>
          <a:p>
            <a:endParaRPr dirty="0"/>
          </a:p>
        </p:txBody>
      </p:sp>
      <p:sp>
        <p:nvSpPr>
          <p:cNvPr id="14" name="object 14"/>
          <p:cNvSpPr/>
          <p:nvPr/>
        </p:nvSpPr>
        <p:spPr>
          <a:xfrm>
            <a:off x="909827" y="1533905"/>
            <a:ext cx="2142744" cy="1856232"/>
          </a:xfrm>
          <a:prstGeom prst="rect">
            <a:avLst/>
          </a:prstGeom>
          <a:blipFill>
            <a:blip r:embed="rId4" cstate="print"/>
            <a:stretch>
              <a:fillRect/>
            </a:stretch>
          </a:blipFill>
        </p:spPr>
        <p:txBody>
          <a:bodyPr wrap="square" lIns="0" tIns="0" rIns="0" bIns="0" rtlCol="0">
            <a:noAutofit/>
          </a:bodyPr>
          <a:lstStyle/>
          <a:p>
            <a:endParaRPr dirty="0"/>
          </a:p>
        </p:txBody>
      </p:sp>
      <p:sp>
        <p:nvSpPr>
          <p:cNvPr id="15" name="object 15"/>
          <p:cNvSpPr txBox="1"/>
          <p:nvPr/>
        </p:nvSpPr>
        <p:spPr>
          <a:xfrm>
            <a:off x="3232150" y="1996821"/>
            <a:ext cx="3932138" cy="1283335"/>
          </a:xfrm>
          <a:prstGeom prst="rect">
            <a:avLst/>
          </a:prstGeom>
        </p:spPr>
        <p:txBody>
          <a:bodyPr vert="horz" wrap="square" lIns="0" tIns="0" rIns="0" bIns="0" rtlCol="0">
            <a:noAutofit/>
          </a:bodyPr>
          <a:lstStyle/>
          <a:p>
            <a:pPr marL="12700"/>
            <a:r>
              <a:rPr sz="8000" b="1" dirty="0">
                <a:solidFill>
                  <a:srgbClr val="002060"/>
                </a:solidFill>
                <a:latin typeface="Calibri"/>
                <a:cs typeface="Calibri"/>
              </a:rPr>
              <a:t>Gracias</a:t>
            </a:r>
          </a:p>
        </p:txBody>
      </p:sp>
      <p:sp>
        <p:nvSpPr>
          <p:cNvPr id="16" name="object 16"/>
          <p:cNvSpPr/>
          <p:nvPr/>
        </p:nvSpPr>
        <p:spPr>
          <a:xfrm>
            <a:off x="1591055" y="2070353"/>
            <a:ext cx="780288" cy="778764"/>
          </a:xfrm>
          <a:custGeom>
            <a:avLst/>
            <a:gdLst/>
            <a:ahLst/>
            <a:cxnLst/>
            <a:rect l="l" t="t" r="r" b="b"/>
            <a:pathLst>
              <a:path w="780288" h="778764">
                <a:moveTo>
                  <a:pt x="410082" y="0"/>
                </a:moveTo>
                <a:lnTo>
                  <a:pt x="370205" y="0"/>
                </a:lnTo>
                <a:lnTo>
                  <a:pt x="311657" y="7493"/>
                </a:lnTo>
                <a:lnTo>
                  <a:pt x="274193" y="17525"/>
                </a:lnTo>
                <a:lnTo>
                  <a:pt x="255524" y="23622"/>
                </a:lnTo>
                <a:lnTo>
                  <a:pt x="220599" y="38608"/>
                </a:lnTo>
                <a:lnTo>
                  <a:pt x="204469" y="47371"/>
                </a:lnTo>
                <a:lnTo>
                  <a:pt x="188213" y="56007"/>
                </a:lnTo>
                <a:lnTo>
                  <a:pt x="142112" y="88392"/>
                </a:lnTo>
                <a:lnTo>
                  <a:pt x="100964" y="128143"/>
                </a:lnTo>
                <a:lnTo>
                  <a:pt x="66039" y="171704"/>
                </a:lnTo>
                <a:lnTo>
                  <a:pt x="38735" y="220218"/>
                </a:lnTo>
                <a:lnTo>
                  <a:pt x="17399" y="273685"/>
                </a:lnTo>
                <a:lnTo>
                  <a:pt x="7493" y="311023"/>
                </a:lnTo>
                <a:lnTo>
                  <a:pt x="2540" y="349631"/>
                </a:lnTo>
                <a:lnTo>
                  <a:pt x="0" y="369570"/>
                </a:lnTo>
                <a:lnTo>
                  <a:pt x="0" y="409321"/>
                </a:lnTo>
                <a:lnTo>
                  <a:pt x="2540" y="429260"/>
                </a:lnTo>
                <a:lnTo>
                  <a:pt x="4953" y="449072"/>
                </a:lnTo>
                <a:lnTo>
                  <a:pt x="17399" y="505079"/>
                </a:lnTo>
                <a:lnTo>
                  <a:pt x="38735" y="558546"/>
                </a:lnTo>
                <a:lnTo>
                  <a:pt x="66039" y="607060"/>
                </a:lnTo>
                <a:lnTo>
                  <a:pt x="100964" y="650621"/>
                </a:lnTo>
                <a:lnTo>
                  <a:pt x="128396" y="677926"/>
                </a:lnTo>
                <a:lnTo>
                  <a:pt x="172085" y="712851"/>
                </a:lnTo>
                <a:lnTo>
                  <a:pt x="220599" y="740156"/>
                </a:lnTo>
                <a:lnTo>
                  <a:pt x="274193" y="761365"/>
                </a:lnTo>
                <a:lnTo>
                  <a:pt x="311657" y="771271"/>
                </a:lnTo>
                <a:lnTo>
                  <a:pt x="370205" y="778764"/>
                </a:lnTo>
                <a:lnTo>
                  <a:pt x="410082" y="778764"/>
                </a:lnTo>
                <a:lnTo>
                  <a:pt x="449961" y="773811"/>
                </a:lnTo>
                <a:lnTo>
                  <a:pt x="506094" y="761365"/>
                </a:lnTo>
                <a:lnTo>
                  <a:pt x="559562" y="740156"/>
                </a:lnTo>
                <a:lnTo>
                  <a:pt x="608202" y="712851"/>
                </a:lnTo>
                <a:lnTo>
                  <a:pt x="651891" y="677926"/>
                </a:lnTo>
                <a:lnTo>
                  <a:pt x="679323" y="650621"/>
                </a:lnTo>
                <a:lnTo>
                  <a:pt x="682664" y="646938"/>
                </a:lnTo>
                <a:lnTo>
                  <a:pt x="390144" y="646938"/>
                </a:lnTo>
                <a:lnTo>
                  <a:pt x="361442" y="645668"/>
                </a:lnTo>
                <a:lnTo>
                  <a:pt x="306705" y="634492"/>
                </a:lnTo>
                <a:lnTo>
                  <a:pt x="254254" y="613283"/>
                </a:lnTo>
                <a:lnTo>
                  <a:pt x="206882" y="582168"/>
                </a:lnTo>
                <a:lnTo>
                  <a:pt x="183261" y="558546"/>
                </a:lnTo>
                <a:lnTo>
                  <a:pt x="180720" y="554863"/>
                </a:lnTo>
                <a:lnTo>
                  <a:pt x="179450" y="549910"/>
                </a:lnTo>
                <a:lnTo>
                  <a:pt x="178307" y="544830"/>
                </a:lnTo>
                <a:lnTo>
                  <a:pt x="179450" y="541147"/>
                </a:lnTo>
                <a:lnTo>
                  <a:pt x="180720" y="536194"/>
                </a:lnTo>
                <a:lnTo>
                  <a:pt x="203200" y="520065"/>
                </a:lnTo>
                <a:lnTo>
                  <a:pt x="757766" y="520065"/>
                </a:lnTo>
                <a:lnTo>
                  <a:pt x="762762" y="505079"/>
                </a:lnTo>
                <a:lnTo>
                  <a:pt x="767842" y="486410"/>
                </a:lnTo>
                <a:lnTo>
                  <a:pt x="772794" y="467741"/>
                </a:lnTo>
                <a:lnTo>
                  <a:pt x="775335" y="449072"/>
                </a:lnTo>
                <a:lnTo>
                  <a:pt x="775938" y="444119"/>
                </a:lnTo>
                <a:lnTo>
                  <a:pt x="230631" y="444119"/>
                </a:lnTo>
                <a:lnTo>
                  <a:pt x="221869" y="442849"/>
                </a:lnTo>
                <a:lnTo>
                  <a:pt x="189483" y="414274"/>
                </a:lnTo>
                <a:lnTo>
                  <a:pt x="185800" y="395605"/>
                </a:lnTo>
                <a:lnTo>
                  <a:pt x="186944" y="385699"/>
                </a:lnTo>
                <a:lnTo>
                  <a:pt x="213106" y="350774"/>
                </a:lnTo>
                <a:lnTo>
                  <a:pt x="230631" y="347091"/>
                </a:lnTo>
                <a:lnTo>
                  <a:pt x="777440" y="347091"/>
                </a:lnTo>
                <a:lnTo>
                  <a:pt x="775335" y="329692"/>
                </a:lnTo>
                <a:lnTo>
                  <a:pt x="762762" y="273685"/>
                </a:lnTo>
                <a:lnTo>
                  <a:pt x="741552" y="220218"/>
                </a:lnTo>
                <a:lnTo>
                  <a:pt x="714248" y="171704"/>
                </a:lnTo>
                <a:lnTo>
                  <a:pt x="679323" y="128143"/>
                </a:lnTo>
                <a:lnTo>
                  <a:pt x="651891" y="100837"/>
                </a:lnTo>
                <a:lnTo>
                  <a:pt x="608202" y="65912"/>
                </a:lnTo>
                <a:lnTo>
                  <a:pt x="559562" y="38608"/>
                </a:lnTo>
                <a:lnTo>
                  <a:pt x="506094" y="17525"/>
                </a:lnTo>
                <a:lnTo>
                  <a:pt x="468630" y="7493"/>
                </a:lnTo>
                <a:lnTo>
                  <a:pt x="410082" y="0"/>
                </a:lnTo>
                <a:close/>
              </a:path>
              <a:path w="780288" h="778764">
                <a:moveTo>
                  <a:pt x="757766" y="520065"/>
                </a:moveTo>
                <a:lnTo>
                  <a:pt x="577088" y="520065"/>
                </a:lnTo>
                <a:lnTo>
                  <a:pt x="582041" y="521208"/>
                </a:lnTo>
                <a:lnTo>
                  <a:pt x="585851" y="522478"/>
                </a:lnTo>
                <a:lnTo>
                  <a:pt x="600710" y="541147"/>
                </a:lnTo>
                <a:lnTo>
                  <a:pt x="601980" y="544830"/>
                </a:lnTo>
                <a:lnTo>
                  <a:pt x="600710" y="549910"/>
                </a:lnTo>
                <a:lnTo>
                  <a:pt x="599567" y="554863"/>
                </a:lnTo>
                <a:lnTo>
                  <a:pt x="597026" y="558546"/>
                </a:lnTo>
                <a:lnTo>
                  <a:pt x="550926" y="599694"/>
                </a:lnTo>
                <a:lnTo>
                  <a:pt x="501142" y="625729"/>
                </a:lnTo>
                <a:lnTo>
                  <a:pt x="447420" y="641858"/>
                </a:lnTo>
                <a:lnTo>
                  <a:pt x="390144" y="646938"/>
                </a:lnTo>
                <a:lnTo>
                  <a:pt x="682664" y="646938"/>
                </a:lnTo>
                <a:lnTo>
                  <a:pt x="714248" y="607060"/>
                </a:lnTo>
                <a:lnTo>
                  <a:pt x="741552" y="558546"/>
                </a:lnTo>
                <a:lnTo>
                  <a:pt x="756538" y="523748"/>
                </a:lnTo>
                <a:lnTo>
                  <a:pt x="757766" y="520065"/>
                </a:lnTo>
                <a:close/>
              </a:path>
              <a:path w="780288" h="778764">
                <a:moveTo>
                  <a:pt x="577088" y="520065"/>
                </a:moveTo>
                <a:lnTo>
                  <a:pt x="203200" y="520065"/>
                </a:lnTo>
                <a:lnTo>
                  <a:pt x="208152" y="521208"/>
                </a:lnTo>
                <a:lnTo>
                  <a:pt x="213106" y="522478"/>
                </a:lnTo>
                <a:lnTo>
                  <a:pt x="216916" y="525018"/>
                </a:lnTo>
                <a:lnTo>
                  <a:pt x="220599" y="527431"/>
                </a:lnTo>
                <a:lnTo>
                  <a:pt x="239394" y="543687"/>
                </a:lnTo>
                <a:lnTo>
                  <a:pt x="278002" y="569849"/>
                </a:lnTo>
                <a:lnTo>
                  <a:pt x="320294" y="587248"/>
                </a:lnTo>
                <a:lnTo>
                  <a:pt x="366521" y="595884"/>
                </a:lnTo>
                <a:lnTo>
                  <a:pt x="390144" y="597154"/>
                </a:lnTo>
                <a:lnTo>
                  <a:pt x="413766" y="595884"/>
                </a:lnTo>
                <a:lnTo>
                  <a:pt x="459994" y="587248"/>
                </a:lnTo>
                <a:lnTo>
                  <a:pt x="502285" y="569849"/>
                </a:lnTo>
                <a:lnTo>
                  <a:pt x="540893" y="543687"/>
                </a:lnTo>
                <a:lnTo>
                  <a:pt x="559562" y="527431"/>
                </a:lnTo>
                <a:lnTo>
                  <a:pt x="563371" y="525018"/>
                </a:lnTo>
                <a:lnTo>
                  <a:pt x="567182" y="522478"/>
                </a:lnTo>
                <a:lnTo>
                  <a:pt x="572135" y="521208"/>
                </a:lnTo>
                <a:lnTo>
                  <a:pt x="577088" y="520065"/>
                </a:lnTo>
                <a:close/>
              </a:path>
              <a:path w="780288" h="778764">
                <a:moveTo>
                  <a:pt x="549656" y="347091"/>
                </a:moveTo>
                <a:lnTo>
                  <a:pt x="230631" y="347091"/>
                </a:lnTo>
                <a:lnTo>
                  <a:pt x="239394" y="348361"/>
                </a:lnTo>
                <a:lnTo>
                  <a:pt x="248031" y="350774"/>
                </a:lnTo>
                <a:lnTo>
                  <a:pt x="255524" y="355854"/>
                </a:lnTo>
                <a:lnTo>
                  <a:pt x="263017" y="360807"/>
                </a:lnTo>
                <a:lnTo>
                  <a:pt x="267969" y="368300"/>
                </a:lnTo>
                <a:lnTo>
                  <a:pt x="271780" y="376936"/>
                </a:lnTo>
                <a:lnTo>
                  <a:pt x="274193" y="385699"/>
                </a:lnTo>
                <a:lnTo>
                  <a:pt x="275463" y="395605"/>
                </a:lnTo>
                <a:lnTo>
                  <a:pt x="274193" y="405638"/>
                </a:lnTo>
                <a:lnTo>
                  <a:pt x="248031" y="440436"/>
                </a:lnTo>
                <a:lnTo>
                  <a:pt x="230631" y="444119"/>
                </a:lnTo>
                <a:lnTo>
                  <a:pt x="549656" y="444119"/>
                </a:lnTo>
                <a:lnTo>
                  <a:pt x="512318" y="423037"/>
                </a:lnTo>
                <a:lnTo>
                  <a:pt x="504825" y="395605"/>
                </a:lnTo>
                <a:lnTo>
                  <a:pt x="506094" y="385699"/>
                </a:lnTo>
                <a:lnTo>
                  <a:pt x="508507" y="376936"/>
                </a:lnTo>
                <a:lnTo>
                  <a:pt x="512318" y="368300"/>
                </a:lnTo>
                <a:lnTo>
                  <a:pt x="517270" y="360807"/>
                </a:lnTo>
                <a:lnTo>
                  <a:pt x="524763" y="355854"/>
                </a:lnTo>
                <a:lnTo>
                  <a:pt x="532257" y="350774"/>
                </a:lnTo>
                <a:lnTo>
                  <a:pt x="540893" y="348361"/>
                </a:lnTo>
                <a:lnTo>
                  <a:pt x="549656" y="347091"/>
                </a:lnTo>
                <a:close/>
              </a:path>
              <a:path w="780288" h="778764">
                <a:moveTo>
                  <a:pt x="777440" y="347091"/>
                </a:moveTo>
                <a:lnTo>
                  <a:pt x="549656" y="347091"/>
                </a:lnTo>
                <a:lnTo>
                  <a:pt x="558419" y="348361"/>
                </a:lnTo>
                <a:lnTo>
                  <a:pt x="567182" y="350774"/>
                </a:lnTo>
                <a:lnTo>
                  <a:pt x="593344" y="385699"/>
                </a:lnTo>
                <a:lnTo>
                  <a:pt x="594487" y="395605"/>
                </a:lnTo>
                <a:lnTo>
                  <a:pt x="593344" y="405638"/>
                </a:lnTo>
                <a:lnTo>
                  <a:pt x="567182" y="440436"/>
                </a:lnTo>
                <a:lnTo>
                  <a:pt x="549656" y="444119"/>
                </a:lnTo>
                <a:lnTo>
                  <a:pt x="775938" y="444119"/>
                </a:lnTo>
                <a:lnTo>
                  <a:pt x="777748" y="429260"/>
                </a:lnTo>
                <a:lnTo>
                  <a:pt x="780288" y="409321"/>
                </a:lnTo>
                <a:lnTo>
                  <a:pt x="780288" y="369570"/>
                </a:lnTo>
                <a:lnTo>
                  <a:pt x="777748" y="349631"/>
                </a:lnTo>
                <a:lnTo>
                  <a:pt x="777440" y="347091"/>
                </a:lnTo>
                <a:close/>
              </a:path>
            </a:pathLst>
          </a:custGeom>
          <a:solidFill>
            <a:srgbClr val="FFFFFF"/>
          </a:solidFill>
        </p:spPr>
        <p:txBody>
          <a:bodyPr wrap="square" lIns="0" tIns="0" rIns="0" bIns="0" rtlCol="0">
            <a:noAutofit/>
          </a:bodyPr>
          <a:lstStyle/>
          <a:p>
            <a:endParaRPr dirty="0"/>
          </a:p>
        </p:txBody>
      </p:sp>
      <p:sp>
        <p:nvSpPr>
          <p:cNvPr id="17" name="object 17"/>
          <p:cNvSpPr txBox="1">
            <a:spLocks noGrp="1"/>
          </p:cNvSpPr>
          <p:nvPr>
            <p:ph type="sldNum" sz="quarter" idx="7"/>
          </p:nvPr>
        </p:nvSpPr>
        <p:spPr>
          <a:xfrm>
            <a:off x="79756" y="5726429"/>
            <a:ext cx="423163" cy="224029"/>
          </a:xfrm>
          <a:prstGeom prst="rect">
            <a:avLst/>
          </a:prstGeom>
        </p:spPr>
        <p:txBody>
          <a:bodyPr vert="horz" wrap="square" lIns="0" tIns="0" rIns="0" bIns="0" rtlCol="0" anchor="ctr">
            <a:noAutofit/>
          </a:bodyPr>
          <a:lstStyle/>
          <a:p>
            <a:pPr marL="25400"/>
            <a:fld id="{81D60167-4931-47E6-BA6A-407CBD079E47}" type="slidenum">
              <a:rPr spc="-10" dirty="0">
                <a:solidFill>
                  <a:srgbClr val="18BAD4"/>
                </a:solidFill>
                <a:latin typeface="Calibri"/>
                <a:cs typeface="Calibri"/>
              </a:rPr>
              <a:pPr marL="25400"/>
              <a:t>97</a:t>
            </a:fld>
            <a:endParaRPr dirty="0">
              <a:latin typeface="Calibri"/>
              <a:cs typeface="Calibri"/>
            </a:endParaRPr>
          </a:p>
        </p:txBody>
      </p:sp>
    </p:spTree>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7873</TotalTime>
  <Words>6466</Words>
  <Application>Microsoft Office PowerPoint</Application>
  <PresentationFormat>Presentación en pantalla (4:3)</PresentationFormat>
  <Paragraphs>465</Paragraphs>
  <Slides>97</Slides>
  <Notes>7</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97</vt:i4>
      </vt:variant>
    </vt:vector>
  </HeadingPairs>
  <TitlesOfParts>
    <vt:vector size="106" baseType="lpstr">
      <vt:lpstr>Arial</vt:lpstr>
      <vt:lpstr>Arial Unicode MS</vt:lpstr>
      <vt:lpstr>Calibri</vt:lpstr>
      <vt:lpstr>Courier New</vt:lpstr>
      <vt:lpstr>Dom Casual</vt:lpstr>
      <vt:lpstr>inherit</vt:lpstr>
      <vt:lpstr>Source Code Pro</vt:lpstr>
      <vt:lpstr>Times New Roman</vt:lpstr>
      <vt:lpstr>Tema de Office</vt:lpstr>
      <vt:lpstr>TI 3001 C Analítica de datos y herramientas de inteligencia artificial</vt:lpstr>
      <vt:lpstr>Python orientado a objetos</vt:lpstr>
      <vt:lpstr>Python orientado a objetos</vt:lpstr>
      <vt:lpstr>Python orientado a objetos</vt:lpstr>
      <vt:lpstr>Programación Orientada a Objetos</vt:lpstr>
      <vt:lpstr>Programación Orientada a Objetos</vt:lpstr>
      <vt:lpstr>¿Qué es una clase?</vt:lpstr>
      <vt:lpstr>¿Qué es una clase?</vt:lpstr>
      <vt:lpstr>¿Qué es un objeto?</vt:lpstr>
      <vt:lpstr>Movie</vt:lpstr>
      <vt:lpstr>¿Qué es un objeto?</vt:lpstr>
      <vt:lpstr>¿Qué es un objeto?</vt:lpstr>
      <vt:lpstr>¿Qué es un objeto?</vt:lpstr>
      <vt:lpstr>¿Qué es una clase?</vt:lpstr>
      <vt:lpstr>¿Cómo se crea una clase?</vt:lpstr>
      <vt:lpstr>Objetos</vt:lpstr>
      <vt:lpstr>Atributos</vt:lpstr>
      <vt:lpstr>Métodos</vt:lpstr>
      <vt:lpstr>Constructor</vt:lpstr>
      <vt:lpstr>Constructor</vt:lpstr>
      <vt:lpstr>Constructor</vt:lpstr>
      <vt:lpstr>Constructor</vt:lpstr>
      <vt:lpstr>Lectura de atributos</vt:lpstr>
      <vt:lpstr>Constructor</vt:lpstr>
      <vt:lpstr>Atributos dinámicos</vt:lpstr>
      <vt:lpstr>Atributos dinámicos</vt:lpstr>
      <vt:lpstr>Ejemplo: Clase Gato</vt:lpstr>
      <vt:lpstr>Atributos de clase e instancia</vt:lpstr>
      <vt:lpstr>Ejemplo: Clase Gato</vt:lpstr>
      <vt:lpstr>Ejemplo: Clase Gato</vt:lpstr>
      <vt:lpstr>Ejemplo: Clase Gato</vt:lpstr>
      <vt:lpstr>Ejemplo: Clase Gato</vt:lpstr>
      <vt:lpstr>Ejemplo: Clase Gato</vt:lpstr>
      <vt:lpstr>Ejemplo: Clase Gato</vt:lpstr>
      <vt:lpstr>Ejemplo: Clase Gato</vt:lpstr>
      <vt:lpstr>Ejemplo: Clase Gato</vt:lpstr>
      <vt:lpstr>Ejemplo: Clase Gato</vt:lpstr>
      <vt:lpstr>Ejemplo: Clase Gato</vt:lpstr>
      <vt:lpstr>Ejemplo: Clase Gato</vt:lpstr>
      <vt:lpstr>Ejemplo: Clase Gato</vt:lpstr>
      <vt:lpstr>Ejemplo: Clase Gato</vt:lpstr>
      <vt:lpstr>Ejemplo: Clase Gato</vt:lpstr>
      <vt:lpstr>Representación de los datos</vt:lpstr>
      <vt:lpstr>Fundamentos de POO</vt:lpstr>
      <vt:lpstr>Herencia</vt:lpstr>
      <vt:lpstr>Herencia</vt:lpstr>
      <vt:lpstr>Ejemplo: Herencia</vt:lpstr>
      <vt:lpstr>Ejemplo: Herencia</vt:lpstr>
      <vt:lpstr>Ejemplo: Herencia</vt:lpstr>
      <vt:lpstr>Ejemplo: Herencia</vt:lpstr>
      <vt:lpstr>Ejemplo: Herencia</vt:lpstr>
      <vt:lpstr>Ejemplo: Herencia</vt:lpstr>
      <vt:lpstr>Ocultamiento</vt:lpstr>
      <vt:lpstr>Ejemplo: Ocultamiento</vt:lpstr>
      <vt:lpstr>Ejemplo: Ocultamiento</vt:lpstr>
      <vt:lpstr>Ejemplo: Ocultamiento</vt:lpstr>
      <vt:lpstr>Ejemplo: Ocultamiento</vt:lpstr>
      <vt:lpstr>Ejemplo: Ocultamiento</vt:lpstr>
      <vt:lpstr>Ocultamiento (getters y setters)</vt:lpstr>
      <vt:lpstr>Polimorfismo</vt:lpstr>
      <vt:lpstr>Polimorfismo</vt:lpstr>
      <vt:lpstr>Polimorfismo</vt:lpstr>
      <vt:lpstr>Polimorfismo</vt:lpstr>
      <vt:lpstr>Polimorfismo</vt:lpstr>
      <vt:lpstr>Polimorfismo</vt:lpstr>
      <vt:lpstr>¿Qué es un objeto?</vt:lpstr>
      <vt:lpstr>Clases y objetos</vt:lpstr>
      <vt:lpstr>Clases y objetos</vt:lpstr>
      <vt:lpstr>Otro ejemplo: clase Cuadrado</vt:lpstr>
      <vt:lpstr>Cada vez que se define una clase en Python, se crea a su vez un tipo nuevo (tipo int, float, str, list, tuple…)</vt:lpstr>
      <vt:lpstr>Este esquema se define la clase Coche. </vt:lpstr>
      <vt:lpstr>En el siguiente ejemplo se crean dos objetos de tipo Coche:   c1 = Coche('rojo', 20) print(c1.color) rojo print(c1.ruedas) 4  c2 = Coche('azul', 30) print(c2.color) azul print(c2.ruedas) 4</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TC1017  Solución de problemas con programación</dc:title>
  <dc:creator>profesor</dc:creator>
  <cp:lastModifiedBy>Lizethe Pérez Fuertes</cp:lastModifiedBy>
  <cp:revision>224</cp:revision>
  <dcterms:created xsi:type="dcterms:W3CDTF">2013-06-24T20:15:42Z</dcterms:created>
  <dcterms:modified xsi:type="dcterms:W3CDTF">2022-08-14T17:03:50Z</dcterms:modified>
</cp:coreProperties>
</file>